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7" r:id="rId2"/>
    <p:sldId id="291" r:id="rId3"/>
    <p:sldId id="295" r:id="rId4"/>
    <p:sldId id="328" r:id="rId5"/>
    <p:sldId id="340" r:id="rId6"/>
    <p:sldId id="332" r:id="rId7"/>
    <p:sldId id="331" r:id="rId8"/>
    <p:sldId id="330" r:id="rId9"/>
    <p:sldId id="333" r:id="rId10"/>
    <p:sldId id="329" r:id="rId11"/>
    <p:sldId id="327" r:id="rId12"/>
    <p:sldId id="326" r:id="rId13"/>
    <p:sldId id="339" r:id="rId14"/>
    <p:sldId id="334" r:id="rId15"/>
    <p:sldId id="335" r:id="rId16"/>
    <p:sldId id="336" r:id="rId17"/>
    <p:sldId id="337" r:id="rId18"/>
    <p:sldId id="338" r:id="rId19"/>
    <p:sldId id="342" r:id="rId20"/>
    <p:sldId id="343" r:id="rId21"/>
    <p:sldId id="341" r:id="rId22"/>
    <p:sldId id="323" r:id="rId23"/>
    <p:sldId id="284" r:id="rId24"/>
  </p:sldIdLst>
  <p:sldSz cx="14630400" cy="8229600"/>
  <p:notesSz cx="7010400" cy="9296400"/>
  <p:embeddedFontLst>
    <p:embeddedFont>
      <p:font typeface="MS PGothic" pitchFamily="34" charset="-128"/>
      <p:regular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Arial Bold" pitchFamily="34" charset="0"/>
      <p:bold r:id="rId31"/>
    </p:embeddedFont>
  </p:embeddedFont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653110" algn="ctr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1306220" algn="ctr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959331" algn="ctr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2612441" algn="ctr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3265551" algn="l" defTabSz="1306220" rtl="0" eaLnBrk="1" latinLnBrk="0" hangingPunct="1">
      <a:defRPr sz="3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3918661" algn="l" defTabSz="1306220" rtl="0" eaLnBrk="1" latinLnBrk="0" hangingPunct="1">
      <a:defRPr sz="3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4571771" algn="l" defTabSz="1306220" rtl="0" eaLnBrk="1" latinLnBrk="0" hangingPunct="1">
      <a:defRPr sz="3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5224882" algn="l" defTabSz="1306220" rtl="0" eaLnBrk="1" latinLnBrk="0" hangingPunct="1">
      <a:defRPr sz="3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6600"/>
    <a:srgbClr val="009900"/>
    <a:srgbClr val="33CC33"/>
    <a:srgbClr val="7DB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2627" autoAdjust="0"/>
    <p:restoredTop sz="99296" autoAdjust="0"/>
  </p:normalViewPr>
  <p:slideViewPr>
    <p:cSldViewPr snapToGrid="0">
      <p:cViewPr>
        <p:scale>
          <a:sx n="56" d="100"/>
          <a:sy n="56" d="100"/>
        </p:scale>
        <p:origin x="-18" y="-414"/>
      </p:cViewPr>
      <p:guideLst>
        <p:guide orient="horz" pos="2592"/>
        <p:guide orient="horz" pos="1073"/>
        <p:guide orient="horz" pos="4608"/>
        <p:guide orient="horz" pos="5082"/>
        <p:guide orient="horz" pos="287"/>
        <p:guide orient="horz" pos="191"/>
        <p:guide orient="horz" pos="4218"/>
        <p:guide pos="4616"/>
        <p:guide pos="319"/>
        <p:guide pos="7775"/>
        <p:guide pos="8352"/>
        <p:guide pos="8899"/>
        <p:guide pos="863"/>
        <p:guide pos="14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61" cy="465140"/>
          </a:xfrm>
          <a:prstGeom prst="rect">
            <a:avLst/>
          </a:prstGeom>
        </p:spPr>
        <p:txBody>
          <a:bodyPr vert="horz" lIns="92226" tIns="46113" rIns="92226" bIns="4611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34" y="1"/>
            <a:ext cx="3038161" cy="465140"/>
          </a:xfrm>
          <a:prstGeom prst="rect">
            <a:avLst/>
          </a:prstGeom>
        </p:spPr>
        <p:txBody>
          <a:bodyPr vert="horz" lIns="92226" tIns="46113" rIns="92226" bIns="46113" rtlCol="0"/>
          <a:lstStyle>
            <a:lvl1pPr algn="r">
              <a:defRPr sz="1200"/>
            </a:lvl1pPr>
          </a:lstStyle>
          <a:p>
            <a:fld id="{A9ECBE18-2218-4504-A27E-017F2AFE2D2B}" type="datetimeFigureOut">
              <a:rPr lang="en-US" smtClean="0"/>
              <a:pPr/>
              <a:t>2/9/2013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26" tIns="46113" rIns="92226" bIns="461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62" y="4416430"/>
            <a:ext cx="5607678" cy="4183060"/>
          </a:xfrm>
          <a:prstGeom prst="rect">
            <a:avLst/>
          </a:prstGeom>
        </p:spPr>
        <p:txBody>
          <a:bodyPr vert="horz" lIns="92226" tIns="46113" rIns="92226" bIns="4611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62"/>
            <a:ext cx="3038161" cy="465140"/>
          </a:xfrm>
          <a:prstGeom prst="rect">
            <a:avLst/>
          </a:prstGeom>
        </p:spPr>
        <p:txBody>
          <a:bodyPr vert="horz" lIns="92226" tIns="46113" rIns="92226" bIns="4611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34" y="8829662"/>
            <a:ext cx="3038161" cy="465140"/>
          </a:xfrm>
          <a:prstGeom prst="rect">
            <a:avLst/>
          </a:prstGeom>
        </p:spPr>
        <p:txBody>
          <a:bodyPr vert="horz" lIns="92226" tIns="46113" rIns="92226" bIns="46113" rtlCol="0" anchor="b"/>
          <a:lstStyle>
            <a:lvl1pPr algn="r">
              <a:defRPr sz="1200"/>
            </a:lvl1pPr>
          </a:lstStyle>
          <a:p>
            <a:fld id="{767DEAD3-BDCA-4296-BAAC-8654FDA865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8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667A1-4AC3-4E22-8CDB-297D38B2BB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315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nnoventure 2012 16x9 PPT Cov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38913" y="1093983"/>
            <a:ext cx="4261104" cy="951061"/>
          </a:xfrm>
        </p:spPr>
        <p:txBody>
          <a:bodyPr anchor="t"/>
          <a:lstStyle>
            <a:lvl1pPr algn="l">
              <a:defRPr sz="2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38912" y="2809532"/>
            <a:ext cx="4261104" cy="249299"/>
          </a:xfrm>
        </p:spPr>
        <p:txBody>
          <a:bodyPr/>
          <a:lstStyle>
            <a:lvl1pPr marL="0" indent="0" algn="l">
              <a:spcBef>
                <a:spcPct val="0"/>
              </a:spcBef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99388" y="964952"/>
            <a:ext cx="1188363" cy="667409"/>
            <a:chOff x="3611563" y="2889250"/>
            <a:chExt cx="1803400" cy="1012825"/>
          </a:xfrm>
        </p:grpSpPr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3611563" y="2889250"/>
              <a:ext cx="1803400" cy="1012825"/>
            </a:xfrm>
            <a:custGeom>
              <a:avLst/>
              <a:gdLst/>
              <a:ahLst/>
              <a:cxnLst>
                <a:cxn ang="0">
                  <a:pos x="964" y="638"/>
                </a:cxn>
                <a:cxn ang="0">
                  <a:pos x="1136" y="468"/>
                </a:cxn>
                <a:cxn ang="0">
                  <a:pos x="1136" y="0"/>
                </a:cxn>
                <a:cxn ang="0">
                  <a:pos x="172" y="0"/>
                </a:cxn>
                <a:cxn ang="0">
                  <a:pos x="0" y="172"/>
                </a:cxn>
                <a:cxn ang="0">
                  <a:pos x="0" y="638"/>
                </a:cxn>
                <a:cxn ang="0">
                  <a:pos x="964" y="638"/>
                </a:cxn>
              </a:cxnLst>
              <a:rect l="0" t="0" r="r" b="b"/>
              <a:pathLst>
                <a:path w="1136" h="638">
                  <a:moveTo>
                    <a:pt x="964" y="638"/>
                  </a:moveTo>
                  <a:lnTo>
                    <a:pt x="1136" y="468"/>
                  </a:lnTo>
                  <a:lnTo>
                    <a:pt x="1136" y="0"/>
                  </a:lnTo>
                  <a:lnTo>
                    <a:pt x="172" y="0"/>
                  </a:lnTo>
                  <a:lnTo>
                    <a:pt x="0" y="172"/>
                  </a:lnTo>
                  <a:lnTo>
                    <a:pt x="0" y="638"/>
                  </a:lnTo>
                  <a:lnTo>
                    <a:pt x="964" y="638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3832225" y="3155950"/>
              <a:ext cx="439738" cy="487363"/>
            </a:xfrm>
            <a:custGeom>
              <a:avLst/>
              <a:gdLst/>
              <a:ahLst/>
              <a:cxnLst>
                <a:cxn ang="0">
                  <a:pos x="97" y="86"/>
                </a:cxn>
                <a:cxn ang="0">
                  <a:pos x="96" y="87"/>
                </a:cxn>
                <a:cxn ang="0">
                  <a:pos x="65" y="101"/>
                </a:cxn>
                <a:cxn ang="0">
                  <a:pos x="43" y="93"/>
                </a:cxn>
                <a:cxn ang="0">
                  <a:pos x="32" y="65"/>
                </a:cxn>
                <a:cxn ang="0">
                  <a:pos x="32" y="64"/>
                </a:cxn>
                <a:cxn ang="0">
                  <a:pos x="65" y="28"/>
                </a:cxn>
                <a:cxn ang="0">
                  <a:pos x="95" y="41"/>
                </a:cxn>
                <a:cxn ang="0">
                  <a:pos x="116" y="20"/>
                </a:cxn>
                <a:cxn ang="0">
                  <a:pos x="115" y="19"/>
                </a:cxn>
                <a:cxn ang="0">
                  <a:pos x="65" y="0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22" y="114"/>
                </a:cxn>
                <a:cxn ang="0">
                  <a:pos x="64" y="130"/>
                </a:cxn>
                <a:cxn ang="0">
                  <a:pos x="64" y="130"/>
                </a:cxn>
                <a:cxn ang="0">
                  <a:pos x="116" y="107"/>
                </a:cxn>
                <a:cxn ang="0">
                  <a:pos x="117" y="106"/>
                </a:cxn>
                <a:cxn ang="0">
                  <a:pos x="97" y="86"/>
                </a:cxn>
              </a:cxnLst>
              <a:rect l="0" t="0" r="r" b="b"/>
              <a:pathLst>
                <a:path w="117" h="130">
                  <a:moveTo>
                    <a:pt x="97" y="86"/>
                  </a:moveTo>
                  <a:cubicBezTo>
                    <a:pt x="96" y="87"/>
                    <a:pt x="96" y="87"/>
                    <a:pt x="96" y="87"/>
                  </a:cubicBezTo>
                  <a:cubicBezTo>
                    <a:pt x="86" y="96"/>
                    <a:pt x="79" y="101"/>
                    <a:pt x="65" y="101"/>
                  </a:cubicBezTo>
                  <a:cubicBezTo>
                    <a:pt x="56" y="101"/>
                    <a:pt x="49" y="98"/>
                    <a:pt x="43" y="93"/>
                  </a:cubicBezTo>
                  <a:cubicBezTo>
                    <a:pt x="36" y="86"/>
                    <a:pt x="32" y="76"/>
                    <a:pt x="32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4"/>
                    <a:pt x="46" y="28"/>
                    <a:pt x="65" y="28"/>
                  </a:cubicBezTo>
                  <a:cubicBezTo>
                    <a:pt x="77" y="28"/>
                    <a:pt x="85" y="33"/>
                    <a:pt x="95" y="4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03" y="8"/>
                    <a:pt x="89" y="0"/>
                    <a:pt x="65" y="0"/>
                  </a:cubicBezTo>
                  <a:cubicBezTo>
                    <a:pt x="27" y="0"/>
                    <a:pt x="0" y="29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5"/>
                    <a:pt x="8" y="102"/>
                    <a:pt x="22" y="114"/>
                  </a:cubicBezTo>
                  <a:cubicBezTo>
                    <a:pt x="33" y="124"/>
                    <a:pt x="48" y="130"/>
                    <a:pt x="64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88" y="130"/>
                    <a:pt x="103" y="121"/>
                    <a:pt x="116" y="107"/>
                  </a:cubicBezTo>
                  <a:cubicBezTo>
                    <a:pt x="117" y="106"/>
                    <a:pt x="117" y="106"/>
                    <a:pt x="117" y="106"/>
                  </a:cubicBezTo>
                  <a:lnTo>
                    <a:pt x="97" y="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743450" y="3155950"/>
              <a:ext cx="439738" cy="487363"/>
            </a:xfrm>
            <a:custGeom>
              <a:avLst/>
              <a:gdLst/>
              <a:ahLst/>
              <a:cxnLst>
                <a:cxn ang="0">
                  <a:pos x="98" y="86"/>
                </a:cxn>
                <a:cxn ang="0">
                  <a:pos x="96" y="87"/>
                </a:cxn>
                <a:cxn ang="0">
                  <a:pos x="66" y="101"/>
                </a:cxn>
                <a:cxn ang="0">
                  <a:pos x="44" y="93"/>
                </a:cxn>
                <a:cxn ang="0">
                  <a:pos x="32" y="65"/>
                </a:cxn>
                <a:cxn ang="0">
                  <a:pos x="32" y="64"/>
                </a:cxn>
                <a:cxn ang="0">
                  <a:pos x="66" y="28"/>
                </a:cxn>
                <a:cxn ang="0">
                  <a:pos x="95" y="41"/>
                </a:cxn>
                <a:cxn ang="0">
                  <a:pos x="116" y="20"/>
                </a:cxn>
                <a:cxn ang="0">
                  <a:pos x="115" y="19"/>
                </a:cxn>
                <a:cxn ang="0">
                  <a:pos x="66" y="0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22" y="114"/>
                </a:cxn>
                <a:cxn ang="0">
                  <a:pos x="65" y="130"/>
                </a:cxn>
                <a:cxn ang="0">
                  <a:pos x="65" y="130"/>
                </a:cxn>
                <a:cxn ang="0">
                  <a:pos x="116" y="107"/>
                </a:cxn>
                <a:cxn ang="0">
                  <a:pos x="117" y="106"/>
                </a:cxn>
                <a:cxn ang="0">
                  <a:pos x="98" y="86"/>
                </a:cxn>
              </a:cxnLst>
              <a:rect l="0" t="0" r="r" b="b"/>
              <a:pathLst>
                <a:path w="117" h="130">
                  <a:moveTo>
                    <a:pt x="98" y="86"/>
                  </a:moveTo>
                  <a:cubicBezTo>
                    <a:pt x="96" y="87"/>
                    <a:pt x="96" y="87"/>
                    <a:pt x="96" y="87"/>
                  </a:cubicBezTo>
                  <a:cubicBezTo>
                    <a:pt x="87" y="96"/>
                    <a:pt x="79" y="101"/>
                    <a:pt x="66" y="101"/>
                  </a:cubicBezTo>
                  <a:cubicBezTo>
                    <a:pt x="57" y="101"/>
                    <a:pt x="49" y="98"/>
                    <a:pt x="44" y="93"/>
                  </a:cubicBezTo>
                  <a:cubicBezTo>
                    <a:pt x="37" y="86"/>
                    <a:pt x="32" y="76"/>
                    <a:pt x="32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4"/>
                    <a:pt x="46" y="28"/>
                    <a:pt x="66" y="28"/>
                  </a:cubicBezTo>
                  <a:cubicBezTo>
                    <a:pt x="77" y="28"/>
                    <a:pt x="86" y="33"/>
                    <a:pt x="95" y="4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04" y="8"/>
                    <a:pt x="89" y="0"/>
                    <a:pt x="66" y="0"/>
                  </a:cubicBezTo>
                  <a:cubicBezTo>
                    <a:pt x="27" y="0"/>
                    <a:pt x="0" y="29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5"/>
                    <a:pt x="9" y="102"/>
                    <a:pt x="22" y="114"/>
                  </a:cubicBezTo>
                  <a:cubicBezTo>
                    <a:pt x="33" y="124"/>
                    <a:pt x="48" y="130"/>
                    <a:pt x="65" y="130"/>
                  </a:cubicBezTo>
                  <a:cubicBezTo>
                    <a:pt x="65" y="130"/>
                    <a:pt x="65" y="130"/>
                    <a:pt x="65" y="130"/>
                  </a:cubicBezTo>
                  <a:cubicBezTo>
                    <a:pt x="89" y="130"/>
                    <a:pt x="103" y="121"/>
                    <a:pt x="116" y="107"/>
                  </a:cubicBezTo>
                  <a:cubicBezTo>
                    <a:pt x="117" y="106"/>
                    <a:pt x="117" y="106"/>
                    <a:pt x="117" y="106"/>
                  </a:cubicBezTo>
                  <a:lnTo>
                    <a:pt x="98" y="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311650" y="3155950"/>
              <a:ext cx="379413" cy="482600"/>
            </a:xfrm>
            <a:custGeom>
              <a:avLst/>
              <a:gdLst/>
              <a:ahLst/>
              <a:cxnLst>
                <a:cxn ang="0">
                  <a:pos x="101" y="89"/>
                </a:cxn>
                <a:cxn ang="0">
                  <a:pos x="63" y="51"/>
                </a:cxn>
                <a:cxn ang="0">
                  <a:pos x="58" y="50"/>
                </a:cxn>
                <a:cxn ang="0">
                  <a:pos x="36" y="37"/>
                </a:cxn>
                <a:cxn ang="0">
                  <a:pos x="36" y="36"/>
                </a:cxn>
                <a:cxn ang="0">
                  <a:pos x="50" y="28"/>
                </a:cxn>
                <a:cxn ang="0">
                  <a:pos x="74" y="35"/>
                </a:cxn>
                <a:cxn ang="0">
                  <a:pos x="77" y="37"/>
                </a:cxn>
                <a:cxn ang="0">
                  <a:pos x="98" y="17"/>
                </a:cxn>
                <a:cxn ang="0">
                  <a:pos x="97" y="16"/>
                </a:cxn>
                <a:cxn ang="0">
                  <a:pos x="94" y="14"/>
                </a:cxn>
                <a:cxn ang="0">
                  <a:pos x="50" y="0"/>
                </a:cxn>
                <a:cxn ang="0">
                  <a:pos x="6" y="39"/>
                </a:cxn>
                <a:cxn ang="0">
                  <a:pos x="6" y="39"/>
                </a:cxn>
                <a:cxn ang="0">
                  <a:pos x="34" y="74"/>
                </a:cxn>
                <a:cxn ang="0">
                  <a:pos x="39" y="76"/>
                </a:cxn>
                <a:cxn ang="0">
                  <a:pos x="47" y="78"/>
                </a:cxn>
                <a:cxn ang="0">
                  <a:pos x="70" y="92"/>
                </a:cxn>
                <a:cxn ang="0">
                  <a:pos x="70" y="92"/>
                </a:cxn>
                <a:cxn ang="0">
                  <a:pos x="55" y="102"/>
                </a:cxn>
                <a:cxn ang="0">
                  <a:pos x="24" y="91"/>
                </a:cxn>
                <a:cxn ang="0">
                  <a:pos x="20" y="88"/>
                </a:cxn>
                <a:cxn ang="0">
                  <a:pos x="0" y="108"/>
                </a:cxn>
                <a:cxn ang="0">
                  <a:pos x="1" y="109"/>
                </a:cxn>
                <a:cxn ang="0">
                  <a:pos x="4" y="111"/>
                </a:cxn>
                <a:cxn ang="0">
                  <a:pos x="54" y="129"/>
                </a:cxn>
                <a:cxn ang="0">
                  <a:pos x="101" y="90"/>
                </a:cxn>
                <a:cxn ang="0">
                  <a:pos x="101" y="89"/>
                </a:cxn>
              </a:cxnLst>
              <a:rect l="0" t="0" r="r" b="b"/>
              <a:pathLst>
                <a:path w="101" h="129">
                  <a:moveTo>
                    <a:pt x="101" y="89"/>
                  </a:moveTo>
                  <a:cubicBezTo>
                    <a:pt x="101" y="68"/>
                    <a:pt x="87" y="58"/>
                    <a:pt x="63" y="51"/>
                  </a:cubicBezTo>
                  <a:cubicBezTo>
                    <a:pt x="62" y="51"/>
                    <a:pt x="59" y="50"/>
                    <a:pt x="58" y="50"/>
                  </a:cubicBezTo>
                  <a:cubicBezTo>
                    <a:pt x="39" y="45"/>
                    <a:pt x="36" y="43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2"/>
                    <a:pt x="40" y="28"/>
                    <a:pt x="50" y="28"/>
                  </a:cubicBezTo>
                  <a:cubicBezTo>
                    <a:pt x="57" y="28"/>
                    <a:pt x="65" y="30"/>
                    <a:pt x="74" y="35"/>
                  </a:cubicBezTo>
                  <a:cubicBezTo>
                    <a:pt x="75" y="36"/>
                    <a:pt x="76" y="36"/>
                    <a:pt x="77" y="3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5"/>
                    <a:pt x="95" y="15"/>
                    <a:pt x="94" y="14"/>
                  </a:cubicBezTo>
                  <a:cubicBezTo>
                    <a:pt x="82" y="5"/>
                    <a:pt x="67" y="0"/>
                    <a:pt x="50" y="0"/>
                  </a:cubicBezTo>
                  <a:cubicBezTo>
                    <a:pt x="24" y="0"/>
                    <a:pt x="6" y="15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" y="60"/>
                    <a:pt x="17" y="69"/>
                    <a:pt x="34" y="74"/>
                  </a:cubicBezTo>
                  <a:cubicBezTo>
                    <a:pt x="36" y="75"/>
                    <a:pt x="37" y="75"/>
                    <a:pt x="39" y="76"/>
                  </a:cubicBezTo>
                  <a:cubicBezTo>
                    <a:pt x="41" y="77"/>
                    <a:pt x="44" y="77"/>
                    <a:pt x="47" y="78"/>
                  </a:cubicBezTo>
                  <a:cubicBezTo>
                    <a:pt x="68" y="84"/>
                    <a:pt x="70" y="86"/>
                    <a:pt x="70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0" y="98"/>
                    <a:pt x="65" y="102"/>
                    <a:pt x="55" y="102"/>
                  </a:cubicBezTo>
                  <a:cubicBezTo>
                    <a:pt x="43" y="102"/>
                    <a:pt x="33" y="98"/>
                    <a:pt x="24" y="91"/>
                  </a:cubicBezTo>
                  <a:cubicBezTo>
                    <a:pt x="23" y="90"/>
                    <a:pt x="22" y="89"/>
                    <a:pt x="20" y="8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2" y="110"/>
                    <a:pt x="3" y="110"/>
                    <a:pt x="4" y="111"/>
                  </a:cubicBezTo>
                  <a:cubicBezTo>
                    <a:pt x="18" y="123"/>
                    <a:pt x="36" y="129"/>
                    <a:pt x="54" y="129"/>
                  </a:cubicBezTo>
                  <a:cubicBezTo>
                    <a:pt x="81" y="129"/>
                    <a:pt x="101" y="115"/>
                    <a:pt x="101" y="90"/>
                  </a:cubicBezTo>
                  <a:lnTo>
                    <a:pt x="101" y="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and 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nnoventure 2012 16x9 PPT Cov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599388" y="964952"/>
            <a:ext cx="1188363" cy="667409"/>
            <a:chOff x="3611563" y="2889250"/>
            <a:chExt cx="1803400" cy="1012825"/>
          </a:xfrm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611563" y="2889250"/>
              <a:ext cx="1803400" cy="1012825"/>
            </a:xfrm>
            <a:custGeom>
              <a:avLst/>
              <a:gdLst/>
              <a:ahLst/>
              <a:cxnLst>
                <a:cxn ang="0">
                  <a:pos x="964" y="638"/>
                </a:cxn>
                <a:cxn ang="0">
                  <a:pos x="1136" y="468"/>
                </a:cxn>
                <a:cxn ang="0">
                  <a:pos x="1136" y="0"/>
                </a:cxn>
                <a:cxn ang="0">
                  <a:pos x="172" y="0"/>
                </a:cxn>
                <a:cxn ang="0">
                  <a:pos x="0" y="172"/>
                </a:cxn>
                <a:cxn ang="0">
                  <a:pos x="0" y="638"/>
                </a:cxn>
                <a:cxn ang="0">
                  <a:pos x="964" y="638"/>
                </a:cxn>
              </a:cxnLst>
              <a:rect l="0" t="0" r="r" b="b"/>
              <a:pathLst>
                <a:path w="1136" h="638">
                  <a:moveTo>
                    <a:pt x="964" y="638"/>
                  </a:moveTo>
                  <a:lnTo>
                    <a:pt x="1136" y="468"/>
                  </a:lnTo>
                  <a:lnTo>
                    <a:pt x="1136" y="0"/>
                  </a:lnTo>
                  <a:lnTo>
                    <a:pt x="172" y="0"/>
                  </a:lnTo>
                  <a:lnTo>
                    <a:pt x="0" y="172"/>
                  </a:lnTo>
                  <a:lnTo>
                    <a:pt x="0" y="638"/>
                  </a:lnTo>
                  <a:lnTo>
                    <a:pt x="964" y="638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3832225" y="3155950"/>
              <a:ext cx="439738" cy="487363"/>
            </a:xfrm>
            <a:custGeom>
              <a:avLst/>
              <a:gdLst/>
              <a:ahLst/>
              <a:cxnLst>
                <a:cxn ang="0">
                  <a:pos x="97" y="86"/>
                </a:cxn>
                <a:cxn ang="0">
                  <a:pos x="96" y="87"/>
                </a:cxn>
                <a:cxn ang="0">
                  <a:pos x="65" y="101"/>
                </a:cxn>
                <a:cxn ang="0">
                  <a:pos x="43" y="93"/>
                </a:cxn>
                <a:cxn ang="0">
                  <a:pos x="32" y="65"/>
                </a:cxn>
                <a:cxn ang="0">
                  <a:pos x="32" y="64"/>
                </a:cxn>
                <a:cxn ang="0">
                  <a:pos x="65" y="28"/>
                </a:cxn>
                <a:cxn ang="0">
                  <a:pos x="95" y="41"/>
                </a:cxn>
                <a:cxn ang="0">
                  <a:pos x="116" y="20"/>
                </a:cxn>
                <a:cxn ang="0">
                  <a:pos x="115" y="19"/>
                </a:cxn>
                <a:cxn ang="0">
                  <a:pos x="65" y="0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22" y="114"/>
                </a:cxn>
                <a:cxn ang="0">
                  <a:pos x="64" y="130"/>
                </a:cxn>
                <a:cxn ang="0">
                  <a:pos x="64" y="130"/>
                </a:cxn>
                <a:cxn ang="0">
                  <a:pos x="116" y="107"/>
                </a:cxn>
                <a:cxn ang="0">
                  <a:pos x="117" y="106"/>
                </a:cxn>
                <a:cxn ang="0">
                  <a:pos x="97" y="86"/>
                </a:cxn>
              </a:cxnLst>
              <a:rect l="0" t="0" r="r" b="b"/>
              <a:pathLst>
                <a:path w="117" h="130">
                  <a:moveTo>
                    <a:pt x="97" y="86"/>
                  </a:moveTo>
                  <a:cubicBezTo>
                    <a:pt x="96" y="87"/>
                    <a:pt x="96" y="87"/>
                    <a:pt x="96" y="87"/>
                  </a:cubicBezTo>
                  <a:cubicBezTo>
                    <a:pt x="86" y="96"/>
                    <a:pt x="79" y="101"/>
                    <a:pt x="65" y="101"/>
                  </a:cubicBezTo>
                  <a:cubicBezTo>
                    <a:pt x="56" y="101"/>
                    <a:pt x="49" y="98"/>
                    <a:pt x="43" y="93"/>
                  </a:cubicBezTo>
                  <a:cubicBezTo>
                    <a:pt x="36" y="86"/>
                    <a:pt x="32" y="76"/>
                    <a:pt x="32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4"/>
                    <a:pt x="46" y="28"/>
                    <a:pt x="65" y="28"/>
                  </a:cubicBezTo>
                  <a:cubicBezTo>
                    <a:pt x="77" y="28"/>
                    <a:pt x="85" y="33"/>
                    <a:pt x="95" y="4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03" y="8"/>
                    <a:pt x="89" y="0"/>
                    <a:pt x="65" y="0"/>
                  </a:cubicBezTo>
                  <a:cubicBezTo>
                    <a:pt x="27" y="0"/>
                    <a:pt x="0" y="29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5"/>
                    <a:pt x="8" y="102"/>
                    <a:pt x="22" y="114"/>
                  </a:cubicBezTo>
                  <a:cubicBezTo>
                    <a:pt x="33" y="124"/>
                    <a:pt x="48" y="130"/>
                    <a:pt x="64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88" y="130"/>
                    <a:pt x="103" y="121"/>
                    <a:pt x="116" y="107"/>
                  </a:cubicBezTo>
                  <a:cubicBezTo>
                    <a:pt x="117" y="106"/>
                    <a:pt x="117" y="106"/>
                    <a:pt x="117" y="106"/>
                  </a:cubicBezTo>
                  <a:lnTo>
                    <a:pt x="97" y="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4743450" y="3155950"/>
              <a:ext cx="439738" cy="487363"/>
            </a:xfrm>
            <a:custGeom>
              <a:avLst/>
              <a:gdLst/>
              <a:ahLst/>
              <a:cxnLst>
                <a:cxn ang="0">
                  <a:pos x="98" y="86"/>
                </a:cxn>
                <a:cxn ang="0">
                  <a:pos x="96" y="87"/>
                </a:cxn>
                <a:cxn ang="0">
                  <a:pos x="66" y="101"/>
                </a:cxn>
                <a:cxn ang="0">
                  <a:pos x="44" y="93"/>
                </a:cxn>
                <a:cxn ang="0">
                  <a:pos x="32" y="65"/>
                </a:cxn>
                <a:cxn ang="0">
                  <a:pos x="32" y="64"/>
                </a:cxn>
                <a:cxn ang="0">
                  <a:pos x="66" y="28"/>
                </a:cxn>
                <a:cxn ang="0">
                  <a:pos x="95" y="41"/>
                </a:cxn>
                <a:cxn ang="0">
                  <a:pos x="116" y="20"/>
                </a:cxn>
                <a:cxn ang="0">
                  <a:pos x="115" y="19"/>
                </a:cxn>
                <a:cxn ang="0">
                  <a:pos x="66" y="0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22" y="114"/>
                </a:cxn>
                <a:cxn ang="0">
                  <a:pos x="65" y="130"/>
                </a:cxn>
                <a:cxn ang="0">
                  <a:pos x="65" y="130"/>
                </a:cxn>
                <a:cxn ang="0">
                  <a:pos x="116" y="107"/>
                </a:cxn>
                <a:cxn ang="0">
                  <a:pos x="117" y="106"/>
                </a:cxn>
                <a:cxn ang="0">
                  <a:pos x="98" y="86"/>
                </a:cxn>
              </a:cxnLst>
              <a:rect l="0" t="0" r="r" b="b"/>
              <a:pathLst>
                <a:path w="117" h="130">
                  <a:moveTo>
                    <a:pt x="98" y="86"/>
                  </a:moveTo>
                  <a:cubicBezTo>
                    <a:pt x="96" y="87"/>
                    <a:pt x="96" y="87"/>
                    <a:pt x="96" y="87"/>
                  </a:cubicBezTo>
                  <a:cubicBezTo>
                    <a:pt x="87" y="96"/>
                    <a:pt x="79" y="101"/>
                    <a:pt x="66" y="101"/>
                  </a:cubicBezTo>
                  <a:cubicBezTo>
                    <a:pt x="57" y="101"/>
                    <a:pt x="49" y="98"/>
                    <a:pt x="44" y="93"/>
                  </a:cubicBezTo>
                  <a:cubicBezTo>
                    <a:pt x="37" y="86"/>
                    <a:pt x="32" y="76"/>
                    <a:pt x="32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4"/>
                    <a:pt x="46" y="28"/>
                    <a:pt x="66" y="28"/>
                  </a:cubicBezTo>
                  <a:cubicBezTo>
                    <a:pt x="77" y="28"/>
                    <a:pt x="86" y="33"/>
                    <a:pt x="95" y="4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04" y="8"/>
                    <a:pt x="89" y="0"/>
                    <a:pt x="66" y="0"/>
                  </a:cubicBezTo>
                  <a:cubicBezTo>
                    <a:pt x="27" y="0"/>
                    <a:pt x="0" y="29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5"/>
                    <a:pt x="9" y="102"/>
                    <a:pt x="22" y="114"/>
                  </a:cubicBezTo>
                  <a:cubicBezTo>
                    <a:pt x="33" y="124"/>
                    <a:pt x="48" y="130"/>
                    <a:pt x="65" y="130"/>
                  </a:cubicBezTo>
                  <a:cubicBezTo>
                    <a:pt x="65" y="130"/>
                    <a:pt x="65" y="130"/>
                    <a:pt x="65" y="130"/>
                  </a:cubicBezTo>
                  <a:cubicBezTo>
                    <a:pt x="89" y="130"/>
                    <a:pt x="103" y="121"/>
                    <a:pt x="116" y="107"/>
                  </a:cubicBezTo>
                  <a:cubicBezTo>
                    <a:pt x="117" y="106"/>
                    <a:pt x="117" y="106"/>
                    <a:pt x="117" y="106"/>
                  </a:cubicBezTo>
                  <a:lnTo>
                    <a:pt x="98" y="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4311650" y="3155950"/>
              <a:ext cx="379413" cy="482600"/>
            </a:xfrm>
            <a:custGeom>
              <a:avLst/>
              <a:gdLst/>
              <a:ahLst/>
              <a:cxnLst>
                <a:cxn ang="0">
                  <a:pos x="101" y="89"/>
                </a:cxn>
                <a:cxn ang="0">
                  <a:pos x="63" y="51"/>
                </a:cxn>
                <a:cxn ang="0">
                  <a:pos x="58" y="50"/>
                </a:cxn>
                <a:cxn ang="0">
                  <a:pos x="36" y="37"/>
                </a:cxn>
                <a:cxn ang="0">
                  <a:pos x="36" y="36"/>
                </a:cxn>
                <a:cxn ang="0">
                  <a:pos x="50" y="28"/>
                </a:cxn>
                <a:cxn ang="0">
                  <a:pos x="74" y="35"/>
                </a:cxn>
                <a:cxn ang="0">
                  <a:pos x="77" y="37"/>
                </a:cxn>
                <a:cxn ang="0">
                  <a:pos x="98" y="17"/>
                </a:cxn>
                <a:cxn ang="0">
                  <a:pos x="97" y="16"/>
                </a:cxn>
                <a:cxn ang="0">
                  <a:pos x="94" y="14"/>
                </a:cxn>
                <a:cxn ang="0">
                  <a:pos x="50" y="0"/>
                </a:cxn>
                <a:cxn ang="0">
                  <a:pos x="6" y="39"/>
                </a:cxn>
                <a:cxn ang="0">
                  <a:pos x="6" y="39"/>
                </a:cxn>
                <a:cxn ang="0">
                  <a:pos x="34" y="74"/>
                </a:cxn>
                <a:cxn ang="0">
                  <a:pos x="39" y="76"/>
                </a:cxn>
                <a:cxn ang="0">
                  <a:pos x="47" y="78"/>
                </a:cxn>
                <a:cxn ang="0">
                  <a:pos x="70" y="92"/>
                </a:cxn>
                <a:cxn ang="0">
                  <a:pos x="70" y="92"/>
                </a:cxn>
                <a:cxn ang="0">
                  <a:pos x="55" y="102"/>
                </a:cxn>
                <a:cxn ang="0">
                  <a:pos x="24" y="91"/>
                </a:cxn>
                <a:cxn ang="0">
                  <a:pos x="20" y="88"/>
                </a:cxn>
                <a:cxn ang="0">
                  <a:pos x="0" y="108"/>
                </a:cxn>
                <a:cxn ang="0">
                  <a:pos x="1" y="109"/>
                </a:cxn>
                <a:cxn ang="0">
                  <a:pos x="4" y="111"/>
                </a:cxn>
                <a:cxn ang="0">
                  <a:pos x="54" y="129"/>
                </a:cxn>
                <a:cxn ang="0">
                  <a:pos x="101" y="90"/>
                </a:cxn>
                <a:cxn ang="0">
                  <a:pos x="101" y="89"/>
                </a:cxn>
              </a:cxnLst>
              <a:rect l="0" t="0" r="r" b="b"/>
              <a:pathLst>
                <a:path w="101" h="129">
                  <a:moveTo>
                    <a:pt x="101" y="89"/>
                  </a:moveTo>
                  <a:cubicBezTo>
                    <a:pt x="101" y="68"/>
                    <a:pt x="87" y="58"/>
                    <a:pt x="63" y="51"/>
                  </a:cubicBezTo>
                  <a:cubicBezTo>
                    <a:pt x="62" y="51"/>
                    <a:pt x="59" y="50"/>
                    <a:pt x="58" y="50"/>
                  </a:cubicBezTo>
                  <a:cubicBezTo>
                    <a:pt x="39" y="45"/>
                    <a:pt x="36" y="43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2"/>
                    <a:pt x="40" y="28"/>
                    <a:pt x="50" y="28"/>
                  </a:cubicBezTo>
                  <a:cubicBezTo>
                    <a:pt x="57" y="28"/>
                    <a:pt x="65" y="30"/>
                    <a:pt x="74" y="35"/>
                  </a:cubicBezTo>
                  <a:cubicBezTo>
                    <a:pt x="75" y="36"/>
                    <a:pt x="76" y="36"/>
                    <a:pt x="77" y="3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5"/>
                    <a:pt x="95" y="15"/>
                    <a:pt x="94" y="14"/>
                  </a:cubicBezTo>
                  <a:cubicBezTo>
                    <a:pt x="82" y="5"/>
                    <a:pt x="67" y="0"/>
                    <a:pt x="50" y="0"/>
                  </a:cubicBezTo>
                  <a:cubicBezTo>
                    <a:pt x="24" y="0"/>
                    <a:pt x="6" y="15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" y="60"/>
                    <a:pt x="17" y="69"/>
                    <a:pt x="34" y="74"/>
                  </a:cubicBezTo>
                  <a:cubicBezTo>
                    <a:pt x="36" y="75"/>
                    <a:pt x="37" y="75"/>
                    <a:pt x="39" y="76"/>
                  </a:cubicBezTo>
                  <a:cubicBezTo>
                    <a:pt x="41" y="77"/>
                    <a:pt x="44" y="77"/>
                    <a:pt x="47" y="78"/>
                  </a:cubicBezTo>
                  <a:cubicBezTo>
                    <a:pt x="68" y="84"/>
                    <a:pt x="70" y="86"/>
                    <a:pt x="70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0" y="98"/>
                    <a:pt x="65" y="102"/>
                    <a:pt x="55" y="102"/>
                  </a:cubicBezTo>
                  <a:cubicBezTo>
                    <a:pt x="43" y="102"/>
                    <a:pt x="33" y="98"/>
                    <a:pt x="24" y="91"/>
                  </a:cubicBezTo>
                  <a:cubicBezTo>
                    <a:pt x="23" y="90"/>
                    <a:pt x="22" y="89"/>
                    <a:pt x="20" y="8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2" y="110"/>
                    <a:pt x="3" y="110"/>
                    <a:pt x="4" y="111"/>
                  </a:cubicBezTo>
                  <a:cubicBezTo>
                    <a:pt x="18" y="123"/>
                    <a:pt x="36" y="129"/>
                    <a:pt x="54" y="129"/>
                  </a:cubicBezTo>
                  <a:cubicBezTo>
                    <a:pt x="81" y="129"/>
                    <a:pt x="101" y="115"/>
                    <a:pt x="101" y="90"/>
                  </a:cubicBezTo>
                  <a:lnTo>
                    <a:pt x="101" y="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</p:grpSp>
      <p:sp>
        <p:nvSpPr>
          <p:cNvPr id="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48259" y="1094028"/>
            <a:ext cx="4261104" cy="951061"/>
          </a:xfrm>
        </p:spPr>
        <p:txBody>
          <a:bodyPr anchor="t"/>
          <a:lstStyle>
            <a:lvl1pPr algn="l">
              <a:defRPr sz="2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48259" y="2812164"/>
            <a:ext cx="4261104" cy="249299"/>
          </a:xfrm>
        </p:spPr>
        <p:txBody>
          <a:bodyPr/>
          <a:lstStyle>
            <a:lvl1pPr marL="0" indent="0" algn="l">
              <a:spcBef>
                <a:spcPct val="0"/>
              </a:spcBef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3" name="Text Box 115"/>
          <p:cNvSpPr txBox="1">
            <a:spLocks noChangeArrowheads="1"/>
          </p:cNvSpPr>
          <p:nvPr userDrawn="1"/>
        </p:nvSpPr>
        <p:spPr bwMode="auto">
          <a:xfrm>
            <a:off x="13527570" y="7908155"/>
            <a:ext cx="5852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1172424">
              <a:spcBef>
                <a:spcPct val="50000"/>
              </a:spcBef>
            </a:pPr>
            <a:fld id="{18E29826-F105-4F77-B977-03F4A4723A21}" type="slidenum">
              <a:rPr lang="en-US" sz="1200" b="0" smtClean="0">
                <a:solidFill>
                  <a:srgbClr val="777777"/>
                </a:solidFill>
              </a:rPr>
              <a:pPr algn="r" defTabSz="1172424">
                <a:spcBef>
                  <a:spcPct val="50000"/>
                </a:spcBef>
              </a:pPr>
              <a:t>‹#›</a:t>
            </a:fld>
            <a:r>
              <a:rPr lang="en-US" sz="900" b="0" smtClean="0">
                <a:solidFill>
                  <a:srgbClr val="777777"/>
                </a:solidFill>
              </a:rPr>
              <a:t>    </a:t>
            </a:r>
            <a:endParaRPr lang="en-US" sz="900" b="0">
              <a:solidFill>
                <a:srgbClr val="777777"/>
              </a:solidFill>
            </a:endParaRPr>
          </a:p>
        </p:txBody>
      </p:sp>
      <p:sp>
        <p:nvSpPr>
          <p:cNvPr id="24" name="Text Box 115"/>
          <p:cNvSpPr txBox="1">
            <a:spLocks noChangeArrowheads="1"/>
          </p:cNvSpPr>
          <p:nvPr userDrawn="1"/>
        </p:nvSpPr>
        <p:spPr bwMode="auto">
          <a:xfrm>
            <a:off x="10615315" y="7908155"/>
            <a:ext cx="292608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1172424">
              <a:spcBef>
                <a:spcPct val="50000"/>
              </a:spcBef>
            </a:pPr>
            <a:fld id="{03C7D0F0-10D5-4191-B6F4-99306F468FEF}" type="datetime4">
              <a:rPr lang="en-US" sz="1200" b="0" smtClean="0">
                <a:solidFill>
                  <a:srgbClr val="777777"/>
                </a:solidFill>
              </a:rPr>
              <a:pPr algn="r" defTabSz="1172424">
                <a:spcBef>
                  <a:spcPct val="50000"/>
                </a:spcBef>
              </a:pPr>
              <a:t>February 9, 2013</a:t>
            </a:fld>
            <a:endParaRPr lang="en-US" sz="1200" b="0">
              <a:solidFill>
                <a:srgbClr val="777777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5613"/>
            <a:ext cx="13454379" cy="942976"/>
          </a:xfrm>
        </p:spPr>
        <p:txBody>
          <a:bodyPr/>
          <a:lstStyle>
            <a:lvl1pPr>
              <a:defRPr sz="3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13" y="1695038"/>
            <a:ext cx="13620749" cy="20682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5613"/>
            <a:ext cx="13454379" cy="942976"/>
          </a:xfrm>
        </p:spPr>
        <p:txBody>
          <a:bodyPr/>
          <a:lstStyle>
            <a:lvl1pPr>
              <a:defRPr sz="3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413" y="1695038"/>
            <a:ext cx="6642099" cy="23021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85062" y="1695038"/>
            <a:ext cx="6642101" cy="23021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5613"/>
            <a:ext cx="13620750" cy="870360"/>
          </a:xfrm>
        </p:spPr>
        <p:txBody>
          <a:bodyPr/>
          <a:lstStyle>
            <a:lvl1pPr>
              <a:defRPr sz="3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413" y="1703388"/>
            <a:ext cx="6642202" cy="421038"/>
          </a:xfrm>
          <a:solidFill>
            <a:srgbClr val="588BA3"/>
          </a:solidFill>
        </p:spPr>
        <p:txBody>
          <a:bodyPr lIns="52249" tIns="52249" rIns="52249" bIns="52249" anchor="t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413" y="2253484"/>
            <a:ext cx="6642202" cy="23021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85062" y="1703388"/>
            <a:ext cx="6642101" cy="421038"/>
          </a:xfrm>
          <a:solidFill>
            <a:schemeClr val="accent2"/>
          </a:solidFill>
        </p:spPr>
        <p:txBody>
          <a:bodyPr lIns="52249" tIns="52249" rIns="52249" bIns="52249" anchor="t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85062" y="2265953"/>
            <a:ext cx="6642101" cy="23021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5613"/>
            <a:ext cx="13454379" cy="942976"/>
          </a:xfrm>
        </p:spPr>
        <p:txBody>
          <a:bodyPr/>
          <a:lstStyle>
            <a:lvl1pPr>
              <a:defRPr sz="3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455613"/>
            <a:ext cx="11566843" cy="942976"/>
          </a:xfrm>
        </p:spPr>
        <p:txBody>
          <a:bodyPr/>
          <a:lstStyle>
            <a:lvl1pPr algn="r">
              <a:defRPr sz="3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/>
          </p:cNvSpPr>
          <p:nvPr userDrawn="1"/>
        </p:nvSpPr>
        <p:spPr bwMode="auto">
          <a:xfrm>
            <a:off x="506413" y="7186151"/>
            <a:ext cx="13620750" cy="622936"/>
          </a:xfrm>
          <a:prstGeom prst="rect">
            <a:avLst/>
          </a:prstGeom>
          <a:solidFill>
            <a:srgbClr val="939598"/>
          </a:solidFill>
          <a:ln w="12700">
            <a:noFill/>
            <a:miter lim="800000"/>
            <a:headEnd/>
            <a:tailEnd/>
          </a:ln>
        </p:spPr>
        <p:txBody>
          <a:bodyPr lIns="0" tIns="0" rIns="-7257" bIns="0" anchor="ctr"/>
          <a:lstStyle/>
          <a:p>
            <a:pPr>
              <a:lnSpc>
                <a:spcPct val="90000"/>
              </a:lnSpc>
              <a:spcBef>
                <a:spcPts val="571"/>
              </a:spcBef>
            </a:pPr>
            <a:endParaRPr lang="en-US" sz="2000">
              <a:solidFill>
                <a:schemeClr val="tx1"/>
              </a:solidFill>
              <a:latin typeface="Arial Bold" pitchFamily="34" charset="0"/>
              <a:ea typeface="Gotham Book" charset="0"/>
              <a:cs typeface="Arial Bold" pitchFamily="34" charset="0"/>
              <a:sym typeface="Gotham Book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06413" y="455613"/>
            <a:ext cx="1188363" cy="667409"/>
            <a:chOff x="3611563" y="2889250"/>
            <a:chExt cx="1803400" cy="1012825"/>
          </a:xfrm>
        </p:grpSpPr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3611563" y="2889250"/>
              <a:ext cx="1803400" cy="1012825"/>
            </a:xfrm>
            <a:custGeom>
              <a:avLst/>
              <a:gdLst/>
              <a:ahLst/>
              <a:cxnLst>
                <a:cxn ang="0">
                  <a:pos x="964" y="638"/>
                </a:cxn>
                <a:cxn ang="0">
                  <a:pos x="1136" y="468"/>
                </a:cxn>
                <a:cxn ang="0">
                  <a:pos x="1136" y="0"/>
                </a:cxn>
                <a:cxn ang="0">
                  <a:pos x="172" y="0"/>
                </a:cxn>
                <a:cxn ang="0">
                  <a:pos x="0" y="172"/>
                </a:cxn>
                <a:cxn ang="0">
                  <a:pos x="0" y="638"/>
                </a:cxn>
                <a:cxn ang="0">
                  <a:pos x="964" y="638"/>
                </a:cxn>
              </a:cxnLst>
              <a:rect l="0" t="0" r="r" b="b"/>
              <a:pathLst>
                <a:path w="1136" h="638">
                  <a:moveTo>
                    <a:pt x="964" y="638"/>
                  </a:moveTo>
                  <a:lnTo>
                    <a:pt x="1136" y="468"/>
                  </a:lnTo>
                  <a:lnTo>
                    <a:pt x="1136" y="0"/>
                  </a:lnTo>
                  <a:lnTo>
                    <a:pt x="172" y="0"/>
                  </a:lnTo>
                  <a:lnTo>
                    <a:pt x="0" y="172"/>
                  </a:lnTo>
                  <a:lnTo>
                    <a:pt x="0" y="638"/>
                  </a:lnTo>
                  <a:lnTo>
                    <a:pt x="964" y="638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3832225" y="3155950"/>
              <a:ext cx="439738" cy="487363"/>
            </a:xfrm>
            <a:custGeom>
              <a:avLst/>
              <a:gdLst/>
              <a:ahLst/>
              <a:cxnLst>
                <a:cxn ang="0">
                  <a:pos x="97" y="86"/>
                </a:cxn>
                <a:cxn ang="0">
                  <a:pos x="96" y="87"/>
                </a:cxn>
                <a:cxn ang="0">
                  <a:pos x="65" y="101"/>
                </a:cxn>
                <a:cxn ang="0">
                  <a:pos x="43" y="93"/>
                </a:cxn>
                <a:cxn ang="0">
                  <a:pos x="32" y="65"/>
                </a:cxn>
                <a:cxn ang="0">
                  <a:pos x="32" y="64"/>
                </a:cxn>
                <a:cxn ang="0">
                  <a:pos x="65" y="28"/>
                </a:cxn>
                <a:cxn ang="0">
                  <a:pos x="95" y="41"/>
                </a:cxn>
                <a:cxn ang="0">
                  <a:pos x="116" y="20"/>
                </a:cxn>
                <a:cxn ang="0">
                  <a:pos x="115" y="19"/>
                </a:cxn>
                <a:cxn ang="0">
                  <a:pos x="65" y="0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22" y="114"/>
                </a:cxn>
                <a:cxn ang="0">
                  <a:pos x="64" y="130"/>
                </a:cxn>
                <a:cxn ang="0">
                  <a:pos x="64" y="130"/>
                </a:cxn>
                <a:cxn ang="0">
                  <a:pos x="116" y="107"/>
                </a:cxn>
                <a:cxn ang="0">
                  <a:pos x="117" y="106"/>
                </a:cxn>
                <a:cxn ang="0">
                  <a:pos x="97" y="86"/>
                </a:cxn>
              </a:cxnLst>
              <a:rect l="0" t="0" r="r" b="b"/>
              <a:pathLst>
                <a:path w="117" h="130">
                  <a:moveTo>
                    <a:pt x="97" y="86"/>
                  </a:moveTo>
                  <a:cubicBezTo>
                    <a:pt x="96" y="87"/>
                    <a:pt x="96" y="87"/>
                    <a:pt x="96" y="87"/>
                  </a:cubicBezTo>
                  <a:cubicBezTo>
                    <a:pt x="86" y="96"/>
                    <a:pt x="79" y="101"/>
                    <a:pt x="65" y="101"/>
                  </a:cubicBezTo>
                  <a:cubicBezTo>
                    <a:pt x="56" y="101"/>
                    <a:pt x="49" y="98"/>
                    <a:pt x="43" y="93"/>
                  </a:cubicBezTo>
                  <a:cubicBezTo>
                    <a:pt x="36" y="86"/>
                    <a:pt x="32" y="76"/>
                    <a:pt x="32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4"/>
                    <a:pt x="46" y="28"/>
                    <a:pt x="65" y="28"/>
                  </a:cubicBezTo>
                  <a:cubicBezTo>
                    <a:pt x="77" y="28"/>
                    <a:pt x="85" y="33"/>
                    <a:pt x="95" y="4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03" y="8"/>
                    <a:pt x="89" y="0"/>
                    <a:pt x="65" y="0"/>
                  </a:cubicBezTo>
                  <a:cubicBezTo>
                    <a:pt x="27" y="0"/>
                    <a:pt x="0" y="29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5"/>
                    <a:pt x="8" y="102"/>
                    <a:pt x="22" y="114"/>
                  </a:cubicBezTo>
                  <a:cubicBezTo>
                    <a:pt x="33" y="124"/>
                    <a:pt x="48" y="130"/>
                    <a:pt x="64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88" y="130"/>
                    <a:pt x="103" y="121"/>
                    <a:pt x="116" y="107"/>
                  </a:cubicBezTo>
                  <a:cubicBezTo>
                    <a:pt x="117" y="106"/>
                    <a:pt x="117" y="106"/>
                    <a:pt x="117" y="106"/>
                  </a:cubicBezTo>
                  <a:lnTo>
                    <a:pt x="97" y="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4743450" y="3155950"/>
              <a:ext cx="439738" cy="487363"/>
            </a:xfrm>
            <a:custGeom>
              <a:avLst/>
              <a:gdLst/>
              <a:ahLst/>
              <a:cxnLst>
                <a:cxn ang="0">
                  <a:pos x="98" y="86"/>
                </a:cxn>
                <a:cxn ang="0">
                  <a:pos x="96" y="87"/>
                </a:cxn>
                <a:cxn ang="0">
                  <a:pos x="66" y="101"/>
                </a:cxn>
                <a:cxn ang="0">
                  <a:pos x="44" y="93"/>
                </a:cxn>
                <a:cxn ang="0">
                  <a:pos x="32" y="65"/>
                </a:cxn>
                <a:cxn ang="0">
                  <a:pos x="32" y="64"/>
                </a:cxn>
                <a:cxn ang="0">
                  <a:pos x="66" y="28"/>
                </a:cxn>
                <a:cxn ang="0">
                  <a:pos x="95" y="41"/>
                </a:cxn>
                <a:cxn ang="0">
                  <a:pos x="116" y="20"/>
                </a:cxn>
                <a:cxn ang="0">
                  <a:pos x="115" y="19"/>
                </a:cxn>
                <a:cxn ang="0">
                  <a:pos x="66" y="0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22" y="114"/>
                </a:cxn>
                <a:cxn ang="0">
                  <a:pos x="65" y="130"/>
                </a:cxn>
                <a:cxn ang="0">
                  <a:pos x="65" y="130"/>
                </a:cxn>
                <a:cxn ang="0">
                  <a:pos x="116" y="107"/>
                </a:cxn>
                <a:cxn ang="0">
                  <a:pos x="117" y="106"/>
                </a:cxn>
                <a:cxn ang="0">
                  <a:pos x="98" y="86"/>
                </a:cxn>
              </a:cxnLst>
              <a:rect l="0" t="0" r="r" b="b"/>
              <a:pathLst>
                <a:path w="117" h="130">
                  <a:moveTo>
                    <a:pt x="98" y="86"/>
                  </a:moveTo>
                  <a:cubicBezTo>
                    <a:pt x="96" y="87"/>
                    <a:pt x="96" y="87"/>
                    <a:pt x="96" y="87"/>
                  </a:cubicBezTo>
                  <a:cubicBezTo>
                    <a:pt x="87" y="96"/>
                    <a:pt x="79" y="101"/>
                    <a:pt x="66" y="101"/>
                  </a:cubicBezTo>
                  <a:cubicBezTo>
                    <a:pt x="57" y="101"/>
                    <a:pt x="49" y="98"/>
                    <a:pt x="44" y="93"/>
                  </a:cubicBezTo>
                  <a:cubicBezTo>
                    <a:pt x="37" y="86"/>
                    <a:pt x="32" y="76"/>
                    <a:pt x="32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4"/>
                    <a:pt x="46" y="28"/>
                    <a:pt x="66" y="28"/>
                  </a:cubicBezTo>
                  <a:cubicBezTo>
                    <a:pt x="77" y="28"/>
                    <a:pt x="86" y="33"/>
                    <a:pt x="95" y="4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04" y="8"/>
                    <a:pt x="89" y="0"/>
                    <a:pt x="66" y="0"/>
                  </a:cubicBezTo>
                  <a:cubicBezTo>
                    <a:pt x="27" y="0"/>
                    <a:pt x="0" y="29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5"/>
                    <a:pt x="9" y="102"/>
                    <a:pt x="22" y="114"/>
                  </a:cubicBezTo>
                  <a:cubicBezTo>
                    <a:pt x="33" y="124"/>
                    <a:pt x="48" y="130"/>
                    <a:pt x="65" y="130"/>
                  </a:cubicBezTo>
                  <a:cubicBezTo>
                    <a:pt x="65" y="130"/>
                    <a:pt x="65" y="130"/>
                    <a:pt x="65" y="130"/>
                  </a:cubicBezTo>
                  <a:cubicBezTo>
                    <a:pt x="89" y="130"/>
                    <a:pt x="103" y="121"/>
                    <a:pt x="116" y="107"/>
                  </a:cubicBezTo>
                  <a:cubicBezTo>
                    <a:pt x="117" y="106"/>
                    <a:pt x="117" y="106"/>
                    <a:pt x="117" y="106"/>
                  </a:cubicBezTo>
                  <a:lnTo>
                    <a:pt x="98" y="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4311650" y="3155950"/>
              <a:ext cx="379413" cy="482600"/>
            </a:xfrm>
            <a:custGeom>
              <a:avLst/>
              <a:gdLst/>
              <a:ahLst/>
              <a:cxnLst>
                <a:cxn ang="0">
                  <a:pos x="101" y="89"/>
                </a:cxn>
                <a:cxn ang="0">
                  <a:pos x="63" y="51"/>
                </a:cxn>
                <a:cxn ang="0">
                  <a:pos x="58" y="50"/>
                </a:cxn>
                <a:cxn ang="0">
                  <a:pos x="36" y="37"/>
                </a:cxn>
                <a:cxn ang="0">
                  <a:pos x="36" y="36"/>
                </a:cxn>
                <a:cxn ang="0">
                  <a:pos x="50" y="28"/>
                </a:cxn>
                <a:cxn ang="0">
                  <a:pos x="74" y="35"/>
                </a:cxn>
                <a:cxn ang="0">
                  <a:pos x="77" y="37"/>
                </a:cxn>
                <a:cxn ang="0">
                  <a:pos x="98" y="17"/>
                </a:cxn>
                <a:cxn ang="0">
                  <a:pos x="97" y="16"/>
                </a:cxn>
                <a:cxn ang="0">
                  <a:pos x="94" y="14"/>
                </a:cxn>
                <a:cxn ang="0">
                  <a:pos x="50" y="0"/>
                </a:cxn>
                <a:cxn ang="0">
                  <a:pos x="6" y="39"/>
                </a:cxn>
                <a:cxn ang="0">
                  <a:pos x="6" y="39"/>
                </a:cxn>
                <a:cxn ang="0">
                  <a:pos x="34" y="74"/>
                </a:cxn>
                <a:cxn ang="0">
                  <a:pos x="39" y="76"/>
                </a:cxn>
                <a:cxn ang="0">
                  <a:pos x="47" y="78"/>
                </a:cxn>
                <a:cxn ang="0">
                  <a:pos x="70" y="92"/>
                </a:cxn>
                <a:cxn ang="0">
                  <a:pos x="70" y="92"/>
                </a:cxn>
                <a:cxn ang="0">
                  <a:pos x="55" y="102"/>
                </a:cxn>
                <a:cxn ang="0">
                  <a:pos x="24" y="91"/>
                </a:cxn>
                <a:cxn ang="0">
                  <a:pos x="20" y="88"/>
                </a:cxn>
                <a:cxn ang="0">
                  <a:pos x="0" y="108"/>
                </a:cxn>
                <a:cxn ang="0">
                  <a:pos x="1" y="109"/>
                </a:cxn>
                <a:cxn ang="0">
                  <a:pos x="4" y="111"/>
                </a:cxn>
                <a:cxn ang="0">
                  <a:pos x="54" y="129"/>
                </a:cxn>
                <a:cxn ang="0">
                  <a:pos x="101" y="90"/>
                </a:cxn>
                <a:cxn ang="0">
                  <a:pos x="101" y="89"/>
                </a:cxn>
              </a:cxnLst>
              <a:rect l="0" t="0" r="r" b="b"/>
              <a:pathLst>
                <a:path w="101" h="129">
                  <a:moveTo>
                    <a:pt x="101" y="89"/>
                  </a:moveTo>
                  <a:cubicBezTo>
                    <a:pt x="101" y="68"/>
                    <a:pt x="87" y="58"/>
                    <a:pt x="63" y="51"/>
                  </a:cubicBezTo>
                  <a:cubicBezTo>
                    <a:pt x="62" y="51"/>
                    <a:pt x="59" y="50"/>
                    <a:pt x="58" y="50"/>
                  </a:cubicBezTo>
                  <a:cubicBezTo>
                    <a:pt x="39" y="45"/>
                    <a:pt x="36" y="43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2"/>
                    <a:pt x="40" y="28"/>
                    <a:pt x="50" y="28"/>
                  </a:cubicBezTo>
                  <a:cubicBezTo>
                    <a:pt x="57" y="28"/>
                    <a:pt x="65" y="30"/>
                    <a:pt x="74" y="35"/>
                  </a:cubicBezTo>
                  <a:cubicBezTo>
                    <a:pt x="75" y="36"/>
                    <a:pt x="76" y="36"/>
                    <a:pt x="77" y="3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5"/>
                    <a:pt x="95" y="15"/>
                    <a:pt x="94" y="14"/>
                  </a:cubicBezTo>
                  <a:cubicBezTo>
                    <a:pt x="82" y="5"/>
                    <a:pt x="67" y="0"/>
                    <a:pt x="50" y="0"/>
                  </a:cubicBezTo>
                  <a:cubicBezTo>
                    <a:pt x="24" y="0"/>
                    <a:pt x="6" y="15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" y="60"/>
                    <a:pt x="17" y="69"/>
                    <a:pt x="34" y="74"/>
                  </a:cubicBezTo>
                  <a:cubicBezTo>
                    <a:pt x="36" y="75"/>
                    <a:pt x="37" y="75"/>
                    <a:pt x="39" y="76"/>
                  </a:cubicBezTo>
                  <a:cubicBezTo>
                    <a:pt x="41" y="77"/>
                    <a:pt x="44" y="77"/>
                    <a:pt x="47" y="78"/>
                  </a:cubicBezTo>
                  <a:cubicBezTo>
                    <a:pt x="68" y="84"/>
                    <a:pt x="70" y="86"/>
                    <a:pt x="70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0" y="98"/>
                    <a:pt x="65" y="102"/>
                    <a:pt x="55" y="102"/>
                  </a:cubicBezTo>
                  <a:cubicBezTo>
                    <a:pt x="43" y="102"/>
                    <a:pt x="33" y="98"/>
                    <a:pt x="24" y="91"/>
                  </a:cubicBezTo>
                  <a:cubicBezTo>
                    <a:pt x="23" y="90"/>
                    <a:pt x="22" y="89"/>
                    <a:pt x="20" y="8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2" y="110"/>
                    <a:pt x="3" y="110"/>
                    <a:pt x="4" y="111"/>
                  </a:cubicBezTo>
                  <a:cubicBezTo>
                    <a:pt x="18" y="123"/>
                    <a:pt x="36" y="129"/>
                    <a:pt x="54" y="129"/>
                  </a:cubicBezTo>
                  <a:cubicBezTo>
                    <a:pt x="81" y="129"/>
                    <a:pt x="101" y="115"/>
                    <a:pt x="101" y="90"/>
                  </a:cubicBezTo>
                  <a:lnTo>
                    <a:pt x="101" y="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5613"/>
            <a:ext cx="13454379" cy="942976"/>
          </a:xfrm>
        </p:spPr>
        <p:txBody>
          <a:bodyPr/>
          <a:lstStyle>
            <a:lvl1pPr>
              <a:defRPr sz="3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6413" y="1703388"/>
            <a:ext cx="13495021" cy="401648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115"/>
          <p:cNvSpPr txBox="1">
            <a:spLocks noChangeArrowheads="1"/>
          </p:cNvSpPr>
          <p:nvPr/>
        </p:nvSpPr>
        <p:spPr bwMode="auto">
          <a:xfrm>
            <a:off x="13527570" y="7908155"/>
            <a:ext cx="5852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1172424">
              <a:spcBef>
                <a:spcPct val="50000"/>
              </a:spcBef>
            </a:pPr>
            <a:fld id="{18E29826-F105-4F77-B977-03F4A4723A21}" type="slidenum">
              <a:rPr lang="en-US" sz="1200" b="0" smtClean="0">
                <a:solidFill>
                  <a:srgbClr val="777777"/>
                </a:solidFill>
              </a:rPr>
              <a:pPr algn="r" defTabSz="1172424">
                <a:spcBef>
                  <a:spcPct val="50000"/>
                </a:spcBef>
              </a:pPr>
              <a:t>‹#›</a:t>
            </a:fld>
            <a:r>
              <a:rPr lang="en-US" sz="900" b="0" smtClean="0">
                <a:solidFill>
                  <a:srgbClr val="777777"/>
                </a:solidFill>
              </a:rPr>
              <a:t>    </a:t>
            </a:r>
            <a:endParaRPr lang="en-US" sz="900" b="0">
              <a:solidFill>
                <a:srgbClr val="777777"/>
              </a:solidFill>
            </a:endParaRPr>
          </a:p>
        </p:txBody>
      </p:sp>
      <p:sp>
        <p:nvSpPr>
          <p:cNvPr id="1429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6413" y="455613"/>
            <a:ext cx="13620750" cy="9429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6413" y="1703388"/>
            <a:ext cx="13620750" cy="2142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29570" name="Text Box 66"/>
          <p:cNvSpPr txBox="1">
            <a:spLocks noChangeArrowheads="1"/>
          </p:cNvSpPr>
          <p:nvPr/>
        </p:nvSpPr>
        <p:spPr bwMode="auto">
          <a:xfrm>
            <a:off x="506413" y="7882711"/>
            <a:ext cx="609346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marL="0" marR="0" indent="0" algn="l" defTabSz="1172424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mtClean="0">
                <a:solidFill>
                  <a:srgbClr val="777777"/>
                </a:solidFill>
              </a:rPr>
              <a:t>ConfidentID</a:t>
            </a:r>
            <a:r>
              <a:rPr lang="en-US" sz="1400" baseline="0" smtClean="0">
                <a:solidFill>
                  <a:srgbClr val="777777"/>
                </a:solidFill>
              </a:rPr>
              <a:t> Mobile                          </a:t>
            </a: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</a:t>
            </a: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2013 </a:t>
            </a: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CSC Confidential &amp; Proprietary.  All Rights Reserved</a:t>
            </a:r>
            <a:endParaRPr lang="en-US" sz="1200" b="0">
              <a:solidFill>
                <a:srgbClr val="777777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/>
        </p:nvSpPr>
        <p:spPr bwMode="auto">
          <a:xfrm>
            <a:off x="10615315" y="7908155"/>
            <a:ext cx="292608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1172424">
              <a:spcBef>
                <a:spcPct val="50000"/>
              </a:spcBef>
            </a:pPr>
            <a:fld id="{03C7D0F0-10D5-4191-B6F4-99306F468FEF}" type="datetime4">
              <a:rPr lang="en-US" sz="1200" b="0" smtClean="0">
                <a:solidFill>
                  <a:srgbClr val="777777"/>
                </a:solidFill>
              </a:rPr>
              <a:pPr algn="r" defTabSz="1172424">
                <a:spcBef>
                  <a:spcPct val="50000"/>
                </a:spcBef>
              </a:pPr>
              <a:t>February 10, 2013</a:t>
            </a:fld>
            <a:endParaRPr lang="en-US" sz="1200" b="0">
              <a:solidFill>
                <a:srgbClr val="777777"/>
              </a:solidFill>
            </a:endParaRPr>
          </a:p>
        </p:txBody>
      </p:sp>
      <p:grpSp>
        <p:nvGrpSpPr>
          <p:cNvPr id="23" name="Group 10"/>
          <p:cNvGrpSpPr/>
          <p:nvPr/>
        </p:nvGrpSpPr>
        <p:grpSpPr>
          <a:xfrm>
            <a:off x="506413" y="7425690"/>
            <a:ext cx="678054" cy="383335"/>
            <a:chOff x="3611563" y="2889250"/>
            <a:chExt cx="1803400" cy="1012825"/>
          </a:xfrm>
        </p:grpSpPr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611563" y="2889250"/>
              <a:ext cx="1803400" cy="1012825"/>
            </a:xfrm>
            <a:custGeom>
              <a:avLst/>
              <a:gdLst/>
              <a:ahLst/>
              <a:cxnLst>
                <a:cxn ang="0">
                  <a:pos x="964" y="638"/>
                </a:cxn>
                <a:cxn ang="0">
                  <a:pos x="1136" y="468"/>
                </a:cxn>
                <a:cxn ang="0">
                  <a:pos x="1136" y="0"/>
                </a:cxn>
                <a:cxn ang="0">
                  <a:pos x="172" y="0"/>
                </a:cxn>
                <a:cxn ang="0">
                  <a:pos x="0" y="172"/>
                </a:cxn>
                <a:cxn ang="0">
                  <a:pos x="0" y="638"/>
                </a:cxn>
                <a:cxn ang="0">
                  <a:pos x="964" y="638"/>
                </a:cxn>
              </a:cxnLst>
              <a:rect l="0" t="0" r="r" b="b"/>
              <a:pathLst>
                <a:path w="1136" h="638">
                  <a:moveTo>
                    <a:pt x="964" y="638"/>
                  </a:moveTo>
                  <a:lnTo>
                    <a:pt x="1136" y="468"/>
                  </a:lnTo>
                  <a:lnTo>
                    <a:pt x="1136" y="0"/>
                  </a:lnTo>
                  <a:lnTo>
                    <a:pt x="172" y="0"/>
                  </a:lnTo>
                  <a:lnTo>
                    <a:pt x="0" y="172"/>
                  </a:lnTo>
                  <a:lnTo>
                    <a:pt x="0" y="638"/>
                  </a:lnTo>
                  <a:lnTo>
                    <a:pt x="964" y="638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832225" y="3155950"/>
              <a:ext cx="439738" cy="487363"/>
            </a:xfrm>
            <a:custGeom>
              <a:avLst/>
              <a:gdLst/>
              <a:ahLst/>
              <a:cxnLst>
                <a:cxn ang="0">
                  <a:pos x="97" y="86"/>
                </a:cxn>
                <a:cxn ang="0">
                  <a:pos x="96" y="87"/>
                </a:cxn>
                <a:cxn ang="0">
                  <a:pos x="65" y="101"/>
                </a:cxn>
                <a:cxn ang="0">
                  <a:pos x="43" y="93"/>
                </a:cxn>
                <a:cxn ang="0">
                  <a:pos x="32" y="65"/>
                </a:cxn>
                <a:cxn ang="0">
                  <a:pos x="32" y="64"/>
                </a:cxn>
                <a:cxn ang="0">
                  <a:pos x="65" y="28"/>
                </a:cxn>
                <a:cxn ang="0">
                  <a:pos x="95" y="41"/>
                </a:cxn>
                <a:cxn ang="0">
                  <a:pos x="116" y="20"/>
                </a:cxn>
                <a:cxn ang="0">
                  <a:pos x="115" y="19"/>
                </a:cxn>
                <a:cxn ang="0">
                  <a:pos x="65" y="0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22" y="114"/>
                </a:cxn>
                <a:cxn ang="0">
                  <a:pos x="64" y="130"/>
                </a:cxn>
                <a:cxn ang="0">
                  <a:pos x="64" y="130"/>
                </a:cxn>
                <a:cxn ang="0">
                  <a:pos x="116" y="107"/>
                </a:cxn>
                <a:cxn ang="0">
                  <a:pos x="117" y="106"/>
                </a:cxn>
                <a:cxn ang="0">
                  <a:pos x="97" y="86"/>
                </a:cxn>
              </a:cxnLst>
              <a:rect l="0" t="0" r="r" b="b"/>
              <a:pathLst>
                <a:path w="117" h="130">
                  <a:moveTo>
                    <a:pt x="97" y="86"/>
                  </a:moveTo>
                  <a:cubicBezTo>
                    <a:pt x="96" y="87"/>
                    <a:pt x="96" y="87"/>
                    <a:pt x="96" y="87"/>
                  </a:cubicBezTo>
                  <a:cubicBezTo>
                    <a:pt x="86" y="96"/>
                    <a:pt x="79" y="101"/>
                    <a:pt x="65" y="101"/>
                  </a:cubicBezTo>
                  <a:cubicBezTo>
                    <a:pt x="56" y="101"/>
                    <a:pt x="49" y="98"/>
                    <a:pt x="43" y="93"/>
                  </a:cubicBezTo>
                  <a:cubicBezTo>
                    <a:pt x="36" y="86"/>
                    <a:pt x="32" y="76"/>
                    <a:pt x="32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4"/>
                    <a:pt x="46" y="28"/>
                    <a:pt x="65" y="28"/>
                  </a:cubicBezTo>
                  <a:cubicBezTo>
                    <a:pt x="77" y="28"/>
                    <a:pt x="85" y="33"/>
                    <a:pt x="95" y="4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03" y="8"/>
                    <a:pt x="89" y="0"/>
                    <a:pt x="65" y="0"/>
                  </a:cubicBezTo>
                  <a:cubicBezTo>
                    <a:pt x="27" y="0"/>
                    <a:pt x="0" y="29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5"/>
                    <a:pt x="8" y="102"/>
                    <a:pt x="22" y="114"/>
                  </a:cubicBezTo>
                  <a:cubicBezTo>
                    <a:pt x="33" y="124"/>
                    <a:pt x="48" y="130"/>
                    <a:pt x="64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88" y="130"/>
                    <a:pt x="103" y="121"/>
                    <a:pt x="116" y="107"/>
                  </a:cubicBezTo>
                  <a:cubicBezTo>
                    <a:pt x="117" y="106"/>
                    <a:pt x="117" y="106"/>
                    <a:pt x="117" y="106"/>
                  </a:cubicBezTo>
                  <a:lnTo>
                    <a:pt x="97" y="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4743450" y="3155950"/>
              <a:ext cx="439738" cy="487363"/>
            </a:xfrm>
            <a:custGeom>
              <a:avLst/>
              <a:gdLst/>
              <a:ahLst/>
              <a:cxnLst>
                <a:cxn ang="0">
                  <a:pos x="98" y="86"/>
                </a:cxn>
                <a:cxn ang="0">
                  <a:pos x="96" y="87"/>
                </a:cxn>
                <a:cxn ang="0">
                  <a:pos x="66" y="101"/>
                </a:cxn>
                <a:cxn ang="0">
                  <a:pos x="44" y="93"/>
                </a:cxn>
                <a:cxn ang="0">
                  <a:pos x="32" y="65"/>
                </a:cxn>
                <a:cxn ang="0">
                  <a:pos x="32" y="64"/>
                </a:cxn>
                <a:cxn ang="0">
                  <a:pos x="66" y="28"/>
                </a:cxn>
                <a:cxn ang="0">
                  <a:pos x="95" y="41"/>
                </a:cxn>
                <a:cxn ang="0">
                  <a:pos x="116" y="20"/>
                </a:cxn>
                <a:cxn ang="0">
                  <a:pos x="115" y="19"/>
                </a:cxn>
                <a:cxn ang="0">
                  <a:pos x="66" y="0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22" y="114"/>
                </a:cxn>
                <a:cxn ang="0">
                  <a:pos x="65" y="130"/>
                </a:cxn>
                <a:cxn ang="0">
                  <a:pos x="65" y="130"/>
                </a:cxn>
                <a:cxn ang="0">
                  <a:pos x="116" y="107"/>
                </a:cxn>
                <a:cxn ang="0">
                  <a:pos x="117" y="106"/>
                </a:cxn>
                <a:cxn ang="0">
                  <a:pos x="98" y="86"/>
                </a:cxn>
              </a:cxnLst>
              <a:rect l="0" t="0" r="r" b="b"/>
              <a:pathLst>
                <a:path w="117" h="130">
                  <a:moveTo>
                    <a:pt x="98" y="86"/>
                  </a:moveTo>
                  <a:cubicBezTo>
                    <a:pt x="96" y="87"/>
                    <a:pt x="96" y="87"/>
                    <a:pt x="96" y="87"/>
                  </a:cubicBezTo>
                  <a:cubicBezTo>
                    <a:pt x="87" y="96"/>
                    <a:pt x="79" y="101"/>
                    <a:pt x="66" y="101"/>
                  </a:cubicBezTo>
                  <a:cubicBezTo>
                    <a:pt x="57" y="101"/>
                    <a:pt x="49" y="98"/>
                    <a:pt x="44" y="93"/>
                  </a:cubicBezTo>
                  <a:cubicBezTo>
                    <a:pt x="37" y="86"/>
                    <a:pt x="32" y="76"/>
                    <a:pt x="32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4"/>
                    <a:pt x="46" y="28"/>
                    <a:pt x="66" y="28"/>
                  </a:cubicBezTo>
                  <a:cubicBezTo>
                    <a:pt x="77" y="28"/>
                    <a:pt x="86" y="33"/>
                    <a:pt x="95" y="4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04" y="8"/>
                    <a:pt x="89" y="0"/>
                    <a:pt x="66" y="0"/>
                  </a:cubicBezTo>
                  <a:cubicBezTo>
                    <a:pt x="27" y="0"/>
                    <a:pt x="0" y="29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5"/>
                    <a:pt x="9" y="102"/>
                    <a:pt x="22" y="114"/>
                  </a:cubicBezTo>
                  <a:cubicBezTo>
                    <a:pt x="33" y="124"/>
                    <a:pt x="48" y="130"/>
                    <a:pt x="65" y="130"/>
                  </a:cubicBezTo>
                  <a:cubicBezTo>
                    <a:pt x="65" y="130"/>
                    <a:pt x="65" y="130"/>
                    <a:pt x="65" y="130"/>
                  </a:cubicBezTo>
                  <a:cubicBezTo>
                    <a:pt x="89" y="130"/>
                    <a:pt x="103" y="121"/>
                    <a:pt x="116" y="107"/>
                  </a:cubicBezTo>
                  <a:cubicBezTo>
                    <a:pt x="117" y="106"/>
                    <a:pt x="117" y="106"/>
                    <a:pt x="117" y="106"/>
                  </a:cubicBezTo>
                  <a:lnTo>
                    <a:pt x="98" y="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4311650" y="3155950"/>
              <a:ext cx="379413" cy="482600"/>
            </a:xfrm>
            <a:custGeom>
              <a:avLst/>
              <a:gdLst/>
              <a:ahLst/>
              <a:cxnLst>
                <a:cxn ang="0">
                  <a:pos x="101" y="89"/>
                </a:cxn>
                <a:cxn ang="0">
                  <a:pos x="63" y="51"/>
                </a:cxn>
                <a:cxn ang="0">
                  <a:pos x="58" y="50"/>
                </a:cxn>
                <a:cxn ang="0">
                  <a:pos x="36" y="37"/>
                </a:cxn>
                <a:cxn ang="0">
                  <a:pos x="36" y="36"/>
                </a:cxn>
                <a:cxn ang="0">
                  <a:pos x="50" y="28"/>
                </a:cxn>
                <a:cxn ang="0">
                  <a:pos x="74" y="35"/>
                </a:cxn>
                <a:cxn ang="0">
                  <a:pos x="77" y="37"/>
                </a:cxn>
                <a:cxn ang="0">
                  <a:pos x="98" y="17"/>
                </a:cxn>
                <a:cxn ang="0">
                  <a:pos x="97" y="16"/>
                </a:cxn>
                <a:cxn ang="0">
                  <a:pos x="94" y="14"/>
                </a:cxn>
                <a:cxn ang="0">
                  <a:pos x="50" y="0"/>
                </a:cxn>
                <a:cxn ang="0">
                  <a:pos x="6" y="39"/>
                </a:cxn>
                <a:cxn ang="0">
                  <a:pos x="6" y="39"/>
                </a:cxn>
                <a:cxn ang="0">
                  <a:pos x="34" y="74"/>
                </a:cxn>
                <a:cxn ang="0">
                  <a:pos x="39" y="76"/>
                </a:cxn>
                <a:cxn ang="0">
                  <a:pos x="47" y="78"/>
                </a:cxn>
                <a:cxn ang="0">
                  <a:pos x="70" y="92"/>
                </a:cxn>
                <a:cxn ang="0">
                  <a:pos x="70" y="92"/>
                </a:cxn>
                <a:cxn ang="0">
                  <a:pos x="55" y="102"/>
                </a:cxn>
                <a:cxn ang="0">
                  <a:pos x="24" y="91"/>
                </a:cxn>
                <a:cxn ang="0">
                  <a:pos x="20" y="88"/>
                </a:cxn>
                <a:cxn ang="0">
                  <a:pos x="0" y="108"/>
                </a:cxn>
                <a:cxn ang="0">
                  <a:pos x="1" y="109"/>
                </a:cxn>
                <a:cxn ang="0">
                  <a:pos x="4" y="111"/>
                </a:cxn>
                <a:cxn ang="0">
                  <a:pos x="54" y="129"/>
                </a:cxn>
                <a:cxn ang="0">
                  <a:pos x="101" y="90"/>
                </a:cxn>
                <a:cxn ang="0">
                  <a:pos x="101" y="89"/>
                </a:cxn>
              </a:cxnLst>
              <a:rect l="0" t="0" r="r" b="b"/>
              <a:pathLst>
                <a:path w="101" h="129">
                  <a:moveTo>
                    <a:pt x="101" y="89"/>
                  </a:moveTo>
                  <a:cubicBezTo>
                    <a:pt x="101" y="68"/>
                    <a:pt x="87" y="58"/>
                    <a:pt x="63" y="51"/>
                  </a:cubicBezTo>
                  <a:cubicBezTo>
                    <a:pt x="62" y="51"/>
                    <a:pt x="59" y="50"/>
                    <a:pt x="58" y="50"/>
                  </a:cubicBezTo>
                  <a:cubicBezTo>
                    <a:pt x="39" y="45"/>
                    <a:pt x="36" y="43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2"/>
                    <a:pt x="40" y="28"/>
                    <a:pt x="50" y="28"/>
                  </a:cubicBezTo>
                  <a:cubicBezTo>
                    <a:pt x="57" y="28"/>
                    <a:pt x="65" y="30"/>
                    <a:pt x="74" y="35"/>
                  </a:cubicBezTo>
                  <a:cubicBezTo>
                    <a:pt x="75" y="36"/>
                    <a:pt x="76" y="36"/>
                    <a:pt x="77" y="3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5"/>
                    <a:pt x="95" y="15"/>
                    <a:pt x="94" y="14"/>
                  </a:cubicBezTo>
                  <a:cubicBezTo>
                    <a:pt x="82" y="5"/>
                    <a:pt x="67" y="0"/>
                    <a:pt x="50" y="0"/>
                  </a:cubicBezTo>
                  <a:cubicBezTo>
                    <a:pt x="24" y="0"/>
                    <a:pt x="6" y="15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" y="60"/>
                    <a:pt x="17" y="69"/>
                    <a:pt x="34" y="74"/>
                  </a:cubicBezTo>
                  <a:cubicBezTo>
                    <a:pt x="36" y="75"/>
                    <a:pt x="37" y="75"/>
                    <a:pt x="39" y="76"/>
                  </a:cubicBezTo>
                  <a:cubicBezTo>
                    <a:pt x="41" y="77"/>
                    <a:pt x="44" y="77"/>
                    <a:pt x="47" y="78"/>
                  </a:cubicBezTo>
                  <a:cubicBezTo>
                    <a:pt x="68" y="84"/>
                    <a:pt x="70" y="86"/>
                    <a:pt x="70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0" y="98"/>
                    <a:pt x="65" y="102"/>
                    <a:pt x="55" y="102"/>
                  </a:cubicBezTo>
                  <a:cubicBezTo>
                    <a:pt x="43" y="102"/>
                    <a:pt x="33" y="98"/>
                    <a:pt x="24" y="91"/>
                  </a:cubicBezTo>
                  <a:cubicBezTo>
                    <a:pt x="23" y="90"/>
                    <a:pt x="22" y="89"/>
                    <a:pt x="20" y="8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2" y="110"/>
                    <a:pt x="3" y="110"/>
                    <a:pt x="4" y="111"/>
                  </a:cubicBezTo>
                  <a:cubicBezTo>
                    <a:pt x="18" y="123"/>
                    <a:pt x="36" y="129"/>
                    <a:pt x="54" y="129"/>
                  </a:cubicBezTo>
                  <a:cubicBezTo>
                    <a:pt x="81" y="129"/>
                    <a:pt x="101" y="115"/>
                    <a:pt x="101" y="90"/>
                  </a:cubicBezTo>
                  <a:lnTo>
                    <a:pt x="101" y="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2" r:id="rId2"/>
    <p:sldLayoutId id="2147483673" r:id="rId3"/>
    <p:sldLayoutId id="2147483674" r:id="rId4"/>
    <p:sldLayoutId id="2147483675" r:id="rId5"/>
    <p:sldLayoutId id="2147483676" r:id="rId6"/>
    <p:sldLayoutId id="2147483683" r:id="rId7"/>
    <p:sldLayoutId id="2147483677" r:id="rId8"/>
    <p:sldLayoutId id="2147483678" r:id="rId9"/>
  </p:sldLayoutIdLst>
  <p:transition/>
  <p:timing>
    <p:tnLst>
      <p:par>
        <p:cTn id="1" dur="indefinite" restart="never" nodeType="tmRoot"/>
      </p:par>
    </p:tnLst>
  </p:timing>
  <p:txStyles>
    <p:titleStyle>
      <a:lvl1pPr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3100" b="1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  <a:lvl2pPr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3100" b="1">
          <a:solidFill>
            <a:schemeClr val="tx1"/>
          </a:solidFill>
          <a:latin typeface="Arial" pitchFamily="34" charset="0"/>
        </a:defRPr>
      </a:lvl2pPr>
      <a:lvl3pPr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3100" b="1">
          <a:solidFill>
            <a:schemeClr val="tx1"/>
          </a:solidFill>
          <a:latin typeface="Arial" pitchFamily="34" charset="0"/>
        </a:defRPr>
      </a:lvl3pPr>
      <a:lvl4pPr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3100" b="1">
          <a:solidFill>
            <a:schemeClr val="tx1"/>
          </a:solidFill>
          <a:latin typeface="Arial" pitchFamily="34" charset="0"/>
        </a:defRPr>
      </a:lvl4pPr>
      <a:lvl5pPr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3100" b="1">
          <a:solidFill>
            <a:schemeClr val="tx1"/>
          </a:solidFill>
          <a:latin typeface="Arial" pitchFamily="34" charset="0"/>
        </a:defRPr>
      </a:lvl5pPr>
      <a:lvl6pPr marL="653110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3100" b="1">
          <a:solidFill>
            <a:schemeClr val="tx1"/>
          </a:solidFill>
          <a:latin typeface="Arial" pitchFamily="34" charset="0"/>
        </a:defRPr>
      </a:lvl6pPr>
      <a:lvl7pPr marL="1306220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3100" b="1">
          <a:solidFill>
            <a:schemeClr val="tx1"/>
          </a:solidFill>
          <a:latin typeface="Arial" pitchFamily="34" charset="0"/>
        </a:defRPr>
      </a:lvl7pPr>
      <a:lvl8pPr marL="1959331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3100" b="1">
          <a:solidFill>
            <a:schemeClr val="tx1"/>
          </a:solidFill>
          <a:latin typeface="Arial" pitchFamily="34" charset="0"/>
        </a:defRPr>
      </a:lvl8pPr>
      <a:lvl9pPr marL="2612441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3100" b="1">
          <a:solidFill>
            <a:schemeClr val="tx1"/>
          </a:solidFill>
          <a:latin typeface="Arial" pitchFamily="34" charset="0"/>
        </a:defRPr>
      </a:lvl9pPr>
    </p:titleStyle>
    <p:bodyStyle>
      <a:lvl1pPr marL="238114" indent="-238114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487566" indent="-247185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>
          <a:solidFill>
            <a:schemeClr val="tx1"/>
          </a:solidFill>
          <a:latin typeface="+mn-lt"/>
        </a:defRPr>
      </a:lvl2pPr>
      <a:lvl3pPr marL="723411" indent="-233578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2300">
          <a:solidFill>
            <a:schemeClr val="tx1"/>
          </a:solidFill>
          <a:latin typeface="+mn-lt"/>
        </a:defRPr>
      </a:lvl3pPr>
      <a:lvl4pPr marL="984201" indent="-258523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2300">
          <a:solidFill>
            <a:schemeClr val="tx1"/>
          </a:solidFill>
          <a:latin typeface="+mn-lt"/>
        </a:defRPr>
      </a:lvl4pPr>
      <a:lvl5pPr marL="1217779" indent="-231310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300">
          <a:solidFill>
            <a:schemeClr val="tx1"/>
          </a:solidFill>
          <a:latin typeface="+mn-lt"/>
        </a:defRPr>
      </a:lvl5pPr>
      <a:lvl6pPr marL="1870889" indent="-231310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300">
          <a:solidFill>
            <a:schemeClr val="tx1"/>
          </a:solidFill>
          <a:latin typeface="+mn-lt"/>
        </a:defRPr>
      </a:lvl6pPr>
      <a:lvl7pPr marL="2524000" indent="-231310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300">
          <a:solidFill>
            <a:schemeClr val="tx1"/>
          </a:solidFill>
          <a:latin typeface="+mn-lt"/>
        </a:defRPr>
      </a:lvl7pPr>
      <a:lvl8pPr marL="3177110" indent="-231310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300">
          <a:solidFill>
            <a:schemeClr val="tx1"/>
          </a:solidFill>
          <a:latin typeface="+mn-lt"/>
        </a:defRPr>
      </a:lvl8pPr>
      <a:lvl9pPr marL="3830220" indent="-231310" algn="l" defTabSz="1349308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681728" y="962025"/>
            <a:ext cx="4995672" cy="1433703"/>
          </a:xfrm>
          <a:prstGeom prst="rect">
            <a:avLst/>
          </a:prstGeom>
          <a:solidFill>
            <a:srgbClr val="33CC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4683531" y="961902"/>
            <a:ext cx="8961217" cy="1441062"/>
          </a:xfrm>
          <a:solidFill>
            <a:srgbClr val="88BA41"/>
          </a:solidFill>
        </p:spPr>
        <p:txBody>
          <a:bodyPr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en-US" sz="32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ONFIDENT</a:t>
            </a:r>
            <a:r>
              <a:rPr lang="en-US" sz="36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ID</a:t>
            </a:r>
            <a:r>
              <a:rPr lang="en-US" sz="32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™ </a:t>
            </a:r>
            <a:r>
              <a:rPr lang="en-US" sz="36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</a:t>
            </a:r>
            <a:r>
              <a:rPr lang="en-US" sz="32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OBILE </a:t>
            </a:r>
            <a:r>
              <a:rPr lang="en-US" sz="36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</a:t>
            </a:r>
            <a:r>
              <a:rPr lang="en-US" sz="32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ORTFOLIO</a:t>
            </a:r>
            <a:r>
              <a:rPr lang="en-US" sz="20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0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4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4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4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Know Your Customer - </a:t>
            </a:r>
            <a:r>
              <a:rPr lang="en-US" sz="2400" b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0" kern="12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Beyond </a:t>
            </a:r>
            <a:r>
              <a:rPr lang="en-US" sz="2400" b="0" kern="12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 Shadow of Doubt℠ </a:t>
            </a:r>
            <a:r>
              <a:rPr 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412707" y="3788794"/>
            <a:ext cx="4724400" cy="1107996"/>
          </a:xfr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Todd Hawkins</a:t>
            </a:r>
          </a:p>
          <a:p>
            <a:pPr algn="r">
              <a:lnSpc>
                <a:spcPct val="100000"/>
              </a:lnSpc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Director,  Business Initiatives </a:t>
            </a:r>
            <a:br>
              <a:rPr lang="en-US" sz="2400" dirty="0" smtClean="0">
                <a:latin typeface="Calibri" pitchFamily="34" charset="0"/>
                <a:cs typeface="Calibri" pitchFamily="34" charset="0"/>
              </a:rPr>
            </a:br>
            <a:r>
              <a:rPr lang="en-US" sz="2400" dirty="0" smtClean="0">
                <a:latin typeface="Calibri" pitchFamily="34" charset="0"/>
                <a:cs typeface="Calibri" pitchFamily="34" charset="0"/>
              </a:rPr>
              <a:t>2013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0127766" y="2940561"/>
            <a:ext cx="3264621" cy="500165"/>
          </a:xfrm>
          <a:prstGeom prst="doubleWave">
            <a:avLst/>
          </a:prstGeom>
          <a:solidFill>
            <a:srgbClr val="588BA3">
              <a:alpha val="25000"/>
            </a:srgbClr>
          </a:solidFill>
          <a:ln>
            <a:noFill/>
          </a:ln>
          <a:effectLst/>
        </p:spPr>
        <p:txBody>
          <a:bodyPr lIns="130195" tIns="65098" rIns="130195" bIns="65098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GB" sz="1800" b="1" smtClean="0"/>
              <a:t>User </a:t>
            </a:r>
            <a:r>
              <a:rPr lang="en-GB" sz="1800" b="1" smtClean="0"/>
              <a:t>Authentication Level</a:t>
            </a:r>
            <a:endParaRPr lang="en-GB" sz="1800" b="1">
              <a:ea typeface="+mn-ea"/>
              <a:cs typeface="Arial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2385190" y="3734854"/>
            <a:ext cx="1002237" cy="1211718"/>
            <a:chOff x="4848095" y="2521030"/>
            <a:chExt cx="1971548" cy="2383628"/>
          </a:xfrm>
        </p:grpSpPr>
        <p:pic>
          <p:nvPicPr>
            <p:cNvPr id="7" name="Picture 24" descr="iPad templat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48095" y="2521030"/>
              <a:ext cx="1971548" cy="2383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63958" y="2765592"/>
              <a:ext cx="1533490" cy="1930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9605" y="3022166"/>
              <a:ext cx="1099305" cy="1398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/>
          <a:srcRect l="10901" t="18068" r="36812" b="16573"/>
          <a:stretch>
            <a:fillRect/>
          </a:stretch>
        </p:blipFill>
        <p:spPr bwMode="auto">
          <a:xfrm>
            <a:off x="280042" y="2378874"/>
            <a:ext cx="1532916" cy="1184665"/>
          </a:xfrm>
          <a:prstGeom prst="rect">
            <a:avLst/>
          </a:prstGeom>
          <a:noFill/>
          <a:ln w="3175" algn="in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/>
          <a:srcRect l="10901" t="18068" r="44981" b="16573"/>
          <a:stretch>
            <a:fillRect/>
          </a:stretch>
        </p:blipFill>
        <p:spPr bwMode="auto">
          <a:xfrm>
            <a:off x="278207" y="3716702"/>
            <a:ext cx="1541452" cy="1404047"/>
          </a:xfrm>
          <a:prstGeom prst="rect">
            <a:avLst/>
          </a:prstGeom>
          <a:noFill/>
          <a:ln w="3175" algn="in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4" cstate="print"/>
          <a:srcRect l="12535" t="18068" r="56419" b="21802"/>
          <a:stretch>
            <a:fillRect/>
          </a:stretch>
        </p:blipFill>
        <p:spPr bwMode="auto">
          <a:xfrm>
            <a:off x="278206" y="5295011"/>
            <a:ext cx="1541452" cy="1835607"/>
          </a:xfrm>
          <a:prstGeom prst="rect">
            <a:avLst/>
          </a:prstGeom>
          <a:noFill/>
          <a:ln w="3175" algn="in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5" cstate="print"/>
          <a:srcRect l="17436" t="23296" r="27008" b="13959"/>
          <a:stretch>
            <a:fillRect/>
          </a:stretch>
        </p:blipFill>
        <p:spPr bwMode="auto">
          <a:xfrm>
            <a:off x="7173234" y="1911412"/>
            <a:ext cx="2081048" cy="1458304"/>
          </a:xfrm>
          <a:prstGeom prst="rect">
            <a:avLst/>
          </a:prstGeom>
          <a:noFill/>
          <a:ln w="3175" algn="in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/>
          <a:srcRect l="18475" t="23296" r="38892" b="25130"/>
          <a:stretch>
            <a:fillRect/>
          </a:stretch>
        </p:blipFill>
        <p:spPr bwMode="auto">
          <a:xfrm>
            <a:off x="7173234" y="5559841"/>
            <a:ext cx="2060073" cy="1564187"/>
          </a:xfrm>
          <a:prstGeom prst="rect">
            <a:avLst/>
          </a:prstGeom>
          <a:noFill/>
          <a:ln w="3175" algn="in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/>
          <p:cNvCxnSpPr>
            <a:stCxn id="12" idx="3"/>
            <a:endCxn id="14" idx="1"/>
          </p:cNvCxnSpPr>
          <p:nvPr/>
        </p:nvCxnSpPr>
        <p:spPr bwMode="auto">
          <a:xfrm>
            <a:off x="6036875" y="2729203"/>
            <a:ext cx="1137828" cy="11090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64275" y="1388464"/>
            <a:ext cx="1541452" cy="830997"/>
          </a:xfrm>
          <a:prstGeom prst="rect">
            <a:avLst/>
          </a:prstGeom>
          <a:solidFill>
            <a:srgbClr val="850057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smtClean="0">
                <a:solidFill>
                  <a:schemeClr val="bg1"/>
                </a:solidFill>
              </a:rPr>
              <a:t>Devices</a:t>
            </a:r>
            <a:br>
              <a:rPr lang="en-US" sz="1600" b="1" smtClean="0">
                <a:solidFill>
                  <a:schemeClr val="bg1"/>
                </a:solidFill>
              </a:rPr>
            </a:br>
            <a:r>
              <a:rPr lang="en-US" sz="1600" b="1" smtClean="0">
                <a:solidFill>
                  <a:schemeClr val="bg1"/>
                </a:solidFill>
              </a:rPr>
              <a:t>used for </a:t>
            </a:r>
          </a:p>
          <a:p>
            <a:pPr algn="ctr"/>
            <a:r>
              <a:rPr lang="en-US" sz="1600" b="1" smtClean="0">
                <a:solidFill>
                  <a:schemeClr val="bg1"/>
                </a:solidFill>
              </a:rPr>
              <a:t>Purchasing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3764" y="1913595"/>
            <a:ext cx="3303111" cy="1631216"/>
          </a:xfrm>
          <a:prstGeom prst="rect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228600" indent="-228600" algn="l"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Confident ID™ Mobile</a:t>
            </a:r>
          </a:p>
          <a:p>
            <a:pPr marL="228600" indent="-228600" algn="l"/>
            <a:r>
              <a:rPr lang="en-US" sz="1600" b="1" dirty="0" smtClean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Authenticate Cardholders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Identity</a:t>
            </a:r>
          </a:p>
          <a:p>
            <a:pPr marL="228600" indent="-228600" algn="l">
              <a:buFont typeface="+mj-lt"/>
              <a:buAutoNum type="arabicPeriod" startAt="2"/>
            </a:pPr>
            <a:r>
              <a:rPr lang="en-US" sz="1800" b="1" dirty="0" smtClean="0">
                <a:solidFill>
                  <a:schemeClr val="bg1"/>
                </a:solidFill>
              </a:rPr>
              <a:t>CAMS II</a:t>
            </a:r>
          </a:p>
          <a:p>
            <a:pPr marL="228600" indent="-228600" algn="l"/>
            <a:r>
              <a:rPr lang="en-US" sz="1600" b="1" dirty="0" smtClean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Returns Virtual Card Information to Mobile Device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1590" y="4167384"/>
            <a:ext cx="3373822" cy="923330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/>
            <a:r>
              <a:rPr lang="en-US" sz="1800" smtClean="0">
                <a:solidFill>
                  <a:schemeClr val="bg1"/>
                </a:solidFill>
              </a:rPr>
              <a:t>Cardholder Completes</a:t>
            </a:r>
          </a:p>
          <a:p>
            <a:pPr marL="228600" indent="-228600"/>
            <a:r>
              <a:rPr lang="en-US" sz="1800" smtClean="0">
                <a:solidFill>
                  <a:schemeClr val="bg1"/>
                </a:solidFill>
              </a:rPr>
              <a:t>Online Purchase using</a:t>
            </a:r>
          </a:p>
          <a:p>
            <a:pPr marL="228600" indent="-228600"/>
            <a:r>
              <a:rPr lang="en-US" sz="1800" smtClean="0">
                <a:solidFill>
                  <a:schemeClr val="bg1"/>
                </a:solidFill>
              </a:rPr>
              <a:t>Virtual Card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74703" y="3545843"/>
            <a:ext cx="2102981" cy="584775"/>
          </a:xfrm>
          <a:prstGeom prst="rect">
            <a:avLst/>
          </a:prstGeom>
          <a:solidFill>
            <a:srgbClr val="FFCF0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smtClean="0"/>
              <a:t>Cardholder’s </a:t>
            </a:r>
          </a:p>
          <a:p>
            <a:pPr algn="ctr"/>
            <a:r>
              <a:rPr lang="en-US" sz="1600" b="1" smtClean="0"/>
              <a:t>Bank</a:t>
            </a:r>
            <a:endParaRPr lang="en-US" sz="1600" b="1"/>
          </a:p>
        </p:txBody>
      </p:sp>
      <p:sp>
        <p:nvSpPr>
          <p:cNvPr id="15" name="TextBox 14"/>
          <p:cNvSpPr txBox="1"/>
          <p:nvPr/>
        </p:nvSpPr>
        <p:spPr>
          <a:xfrm>
            <a:off x="7135831" y="5061732"/>
            <a:ext cx="2102981" cy="338554"/>
          </a:xfrm>
          <a:prstGeom prst="rect">
            <a:avLst/>
          </a:prstGeom>
          <a:solidFill>
            <a:srgbClr val="009900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smtClean="0">
                <a:solidFill>
                  <a:schemeClr val="bg1"/>
                </a:solidFill>
              </a:rPr>
              <a:t>Online Merchant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1726" y="5852639"/>
            <a:ext cx="3485521" cy="861774"/>
          </a:xfrm>
          <a:prstGeom prst="rect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228600" indent="-228600" algn="l">
              <a:buFont typeface="+mj-lt"/>
              <a:buAutoNum type="arabicPeriod" startAt="3"/>
            </a:pPr>
            <a:r>
              <a:rPr lang="en-US" sz="1800" b="1" smtClean="0">
                <a:solidFill>
                  <a:schemeClr val="bg1"/>
                </a:solidFill>
              </a:rPr>
              <a:t>CAMS II</a:t>
            </a:r>
          </a:p>
          <a:p>
            <a:pPr marL="228600" indent="-228600" algn="l"/>
            <a:r>
              <a:rPr lang="en-US" sz="1600" smtClean="0">
                <a:solidFill>
                  <a:schemeClr val="bg1"/>
                </a:solidFill>
              </a:rPr>
              <a:t>	Transaction Processing  &amp; Cardholder Billing</a:t>
            </a:r>
          </a:p>
        </p:txBody>
      </p:sp>
      <p:cxnSp>
        <p:nvCxnSpPr>
          <p:cNvPr id="22" name="Straight Arrow Connector 21"/>
          <p:cNvCxnSpPr>
            <a:stCxn id="12" idx="1"/>
            <a:endCxn id="4" idx="3"/>
          </p:cNvCxnSpPr>
          <p:nvPr/>
        </p:nvCxnSpPr>
        <p:spPr bwMode="auto">
          <a:xfrm flipH="1">
            <a:off x="1812958" y="2729203"/>
            <a:ext cx="920806" cy="2420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5" name="Straight Arrow Connector 24"/>
          <p:cNvCxnSpPr>
            <a:stCxn id="12" idx="1"/>
            <a:endCxn id="5" idx="3"/>
          </p:cNvCxnSpPr>
          <p:nvPr/>
        </p:nvCxnSpPr>
        <p:spPr bwMode="auto">
          <a:xfrm flipH="1">
            <a:off x="1819659" y="2729203"/>
            <a:ext cx="914105" cy="1689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8" name="Straight Arrow Connector 27"/>
          <p:cNvCxnSpPr>
            <a:stCxn id="12" idx="1"/>
            <a:endCxn id="6" idx="3"/>
          </p:cNvCxnSpPr>
          <p:nvPr/>
        </p:nvCxnSpPr>
        <p:spPr bwMode="auto">
          <a:xfrm flipH="1">
            <a:off x="1819658" y="2729203"/>
            <a:ext cx="914106" cy="34836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3" name="Straight Arrow Connector 32"/>
          <p:cNvCxnSpPr>
            <a:stCxn id="8" idx="1"/>
            <a:endCxn id="13" idx="3"/>
          </p:cNvCxnSpPr>
          <p:nvPr/>
        </p:nvCxnSpPr>
        <p:spPr bwMode="auto">
          <a:xfrm flipH="1" flipV="1">
            <a:off x="6085412" y="4629049"/>
            <a:ext cx="1087822" cy="17128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2" name="Title 1"/>
          <p:cNvSpPr txBox="1">
            <a:spLocks/>
          </p:cNvSpPr>
          <p:nvPr/>
        </p:nvSpPr>
        <p:spPr>
          <a:xfrm>
            <a:off x="533400" y="266700"/>
            <a:ext cx="12896850" cy="6456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GB" sz="3000" kern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CSC’s Virtual Card Solution Use Case</a:t>
            </a:r>
            <a:endParaRPr lang="en-US" sz="3000" i="1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0247587" y="693683"/>
            <a:ext cx="3850069" cy="5420054"/>
            <a:chOff x="6262195" y="752804"/>
            <a:chExt cx="5013433" cy="6953250"/>
          </a:xfrm>
        </p:grpSpPr>
        <p:pic>
          <p:nvPicPr>
            <p:cNvPr id="20" name="Picture 24" descr="iPad template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262195" y="752804"/>
              <a:ext cx="5013433" cy="695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3" descr="C:\Users\mhawki21\AppData\Local\Temp\notes327EC1\photo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889532" y="1497724"/>
              <a:ext cx="3748252" cy="551793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ixdemo.identityx.com:8080/IdXDemoSites/images/DaonBank/GenericBankRightSide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lum/>
          </a:blip>
          <a:srcRect l="49124" t="4244" r="3177" b="34480"/>
          <a:stretch>
            <a:fillRect/>
          </a:stretch>
        </p:blipFill>
        <p:spPr bwMode="auto">
          <a:xfrm>
            <a:off x="9677400" y="5989320"/>
            <a:ext cx="1935480" cy="164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49054" y="990600"/>
            <a:ext cx="5763444" cy="3764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" name="Group 23"/>
          <p:cNvGrpSpPr/>
          <p:nvPr/>
        </p:nvGrpSpPr>
        <p:grpSpPr>
          <a:xfrm>
            <a:off x="10469880" y="792480"/>
            <a:ext cx="3794760" cy="4709160"/>
            <a:chOff x="10332720" y="1188720"/>
            <a:chExt cx="3794760" cy="4709160"/>
          </a:xfrm>
        </p:grpSpPr>
        <p:sp>
          <p:nvSpPr>
            <p:cNvPr id="20" name="Oval 19"/>
            <p:cNvSpPr/>
            <p:nvPr/>
          </p:nvSpPr>
          <p:spPr bwMode="auto">
            <a:xfrm>
              <a:off x="10332720" y="1188720"/>
              <a:ext cx="3794760" cy="1478280"/>
            </a:xfrm>
            <a:prstGeom prst="ellipse">
              <a:avLst/>
            </a:prstGeom>
            <a:solidFill>
              <a:schemeClr val="accent2">
                <a:lumMod val="90000"/>
                <a:lumOff val="10000"/>
                <a:alpha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6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16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</a:br>
              <a: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Device Ownership</a:t>
              </a: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0332720" y="2804160"/>
              <a:ext cx="3794760" cy="1478280"/>
            </a:xfrm>
            <a:prstGeom prst="ellipse">
              <a:avLst/>
            </a:prstGeom>
            <a:solidFill>
              <a:srgbClr val="7DBC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Face Recognition</a:t>
              </a:r>
              <a:r>
                <a:rPr lang="en-US" sz="24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24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</a:br>
              <a: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with</a:t>
              </a:r>
              <a:endParaRPr 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Face Liveness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10332720" y="4419600"/>
              <a:ext cx="3794760" cy="147828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Mutual </a:t>
              </a:r>
              <a:b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</a:br>
              <a: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Authentication</a:t>
              </a:r>
              <a:b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</a:br>
              <a:r>
                <a:rPr lang="en-US" sz="1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(PKI)</a:t>
              </a:r>
              <a:endPara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</p:grpSp>
      <p:grpSp>
        <p:nvGrpSpPr>
          <p:cNvPr id="3" name="Group 24"/>
          <p:cNvGrpSpPr/>
          <p:nvPr/>
        </p:nvGrpSpPr>
        <p:grpSpPr>
          <a:xfrm>
            <a:off x="350520" y="792480"/>
            <a:ext cx="3794760" cy="4709160"/>
            <a:chOff x="10332720" y="1188720"/>
            <a:chExt cx="3794760" cy="4709160"/>
          </a:xfrm>
        </p:grpSpPr>
        <p:sp>
          <p:nvSpPr>
            <p:cNvPr id="26" name="Oval 25"/>
            <p:cNvSpPr/>
            <p:nvPr/>
          </p:nvSpPr>
          <p:spPr bwMode="auto">
            <a:xfrm>
              <a:off x="10332720" y="1188720"/>
              <a:ext cx="3794760" cy="1478280"/>
            </a:xfrm>
            <a:prstGeom prst="ellipse">
              <a:avLst/>
            </a:prstGeom>
            <a:solidFill>
              <a:schemeClr val="accent2">
                <a:lumMod val="90000"/>
                <a:lumOff val="10000"/>
                <a:alpha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Dynamically Changing Visual</a:t>
              </a:r>
              <a:b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</a:br>
              <a: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PIN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10332720" y="2804160"/>
              <a:ext cx="3794760" cy="1478280"/>
            </a:xfrm>
            <a:prstGeom prst="ellipse">
              <a:avLst/>
            </a:prstGeom>
            <a:solidFill>
              <a:srgbClr val="7DBC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Voice Recognition</a:t>
              </a:r>
              <a:b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with</a:t>
              </a:r>
              <a:endPara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Voice Liveness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0332720" y="4419600"/>
              <a:ext cx="3794760" cy="147828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200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200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</a:br>
              <a:r>
                <a:rPr 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Location Intelligence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</p:grpSp>
      <p:cxnSp>
        <p:nvCxnSpPr>
          <p:cNvPr id="34" name="Straight Arrow Connector 33"/>
          <p:cNvCxnSpPr>
            <a:stCxn id="26" idx="6"/>
          </p:cNvCxnSpPr>
          <p:nvPr/>
        </p:nvCxnSpPr>
        <p:spPr bwMode="auto">
          <a:xfrm>
            <a:off x="4145280" y="1531620"/>
            <a:ext cx="1981200" cy="28194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6"/>
          </p:cNvCxnSpPr>
          <p:nvPr/>
        </p:nvCxnSpPr>
        <p:spPr bwMode="auto">
          <a:xfrm>
            <a:off x="4145280" y="3147060"/>
            <a:ext cx="3063240" cy="86106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" name="Group 80"/>
          <p:cNvGrpSpPr/>
          <p:nvPr/>
        </p:nvGrpSpPr>
        <p:grpSpPr>
          <a:xfrm>
            <a:off x="2780161" y="6019800"/>
            <a:ext cx="3392039" cy="1742276"/>
            <a:chOff x="467544" y="1500188"/>
            <a:chExt cx="8208963" cy="4056062"/>
          </a:xfrm>
          <a:solidFill>
            <a:schemeClr val="bg1">
              <a:lumMod val="85000"/>
            </a:schemeClr>
          </a:solidFill>
        </p:grpSpPr>
        <p:sp>
          <p:nvSpPr>
            <p:cNvPr id="38" name="Freeform 23"/>
            <p:cNvSpPr>
              <a:spLocks/>
            </p:cNvSpPr>
            <p:nvPr/>
          </p:nvSpPr>
          <p:spPr bwMode="auto">
            <a:xfrm>
              <a:off x="4336136" y="1554163"/>
              <a:ext cx="3312713" cy="2182812"/>
            </a:xfrm>
            <a:custGeom>
              <a:avLst/>
              <a:gdLst>
                <a:gd name="T0" fmla="*/ 2147483647 w 1639"/>
                <a:gd name="T1" fmla="*/ 2147483647 h 975"/>
                <a:gd name="T2" fmla="*/ 2147483647 w 1639"/>
                <a:gd name="T3" fmla="*/ 2147483647 h 975"/>
                <a:gd name="T4" fmla="*/ 2147483647 w 1639"/>
                <a:gd name="T5" fmla="*/ 2147483647 h 975"/>
                <a:gd name="T6" fmla="*/ 2147483647 w 1639"/>
                <a:gd name="T7" fmla="*/ 2147483647 h 975"/>
                <a:gd name="T8" fmla="*/ 2147483647 w 1639"/>
                <a:gd name="T9" fmla="*/ 2147483647 h 975"/>
                <a:gd name="T10" fmla="*/ 2147483647 w 1639"/>
                <a:gd name="T11" fmla="*/ 2147483647 h 975"/>
                <a:gd name="T12" fmla="*/ 2147483647 w 1639"/>
                <a:gd name="T13" fmla="*/ 2147483647 h 975"/>
                <a:gd name="T14" fmla="*/ 2147483647 w 1639"/>
                <a:gd name="T15" fmla="*/ 2147483647 h 975"/>
                <a:gd name="T16" fmla="*/ 2147483647 w 1639"/>
                <a:gd name="T17" fmla="*/ 2147483647 h 975"/>
                <a:gd name="T18" fmla="*/ 2147483647 w 1639"/>
                <a:gd name="T19" fmla="*/ 2147483647 h 975"/>
                <a:gd name="T20" fmla="*/ 2147483647 w 1639"/>
                <a:gd name="T21" fmla="*/ 2147483647 h 975"/>
                <a:gd name="T22" fmla="*/ 2147483647 w 1639"/>
                <a:gd name="T23" fmla="*/ 2147483647 h 975"/>
                <a:gd name="T24" fmla="*/ 2147483647 w 1639"/>
                <a:gd name="T25" fmla="*/ 2147483647 h 975"/>
                <a:gd name="T26" fmla="*/ 2147483647 w 1639"/>
                <a:gd name="T27" fmla="*/ 2147483647 h 975"/>
                <a:gd name="T28" fmla="*/ 2147483647 w 1639"/>
                <a:gd name="T29" fmla="*/ 2147483647 h 975"/>
                <a:gd name="T30" fmla="*/ 2147483647 w 1639"/>
                <a:gd name="T31" fmla="*/ 2147483647 h 975"/>
                <a:gd name="T32" fmla="*/ 2147483647 w 1639"/>
                <a:gd name="T33" fmla="*/ 2147483647 h 975"/>
                <a:gd name="T34" fmla="*/ 2147483647 w 1639"/>
                <a:gd name="T35" fmla="*/ 2147483647 h 975"/>
                <a:gd name="T36" fmla="*/ 2147483647 w 1639"/>
                <a:gd name="T37" fmla="*/ 2147483647 h 975"/>
                <a:gd name="T38" fmla="*/ 2147483647 w 1639"/>
                <a:gd name="T39" fmla="*/ 2147483647 h 975"/>
                <a:gd name="T40" fmla="*/ 2147483647 w 1639"/>
                <a:gd name="T41" fmla="*/ 2147483647 h 975"/>
                <a:gd name="T42" fmla="*/ 2147483647 w 1639"/>
                <a:gd name="T43" fmla="*/ 2147483647 h 975"/>
                <a:gd name="T44" fmla="*/ 2147483647 w 1639"/>
                <a:gd name="T45" fmla="*/ 2147483647 h 975"/>
                <a:gd name="T46" fmla="*/ 2147483647 w 1639"/>
                <a:gd name="T47" fmla="*/ 2147483647 h 975"/>
                <a:gd name="T48" fmla="*/ 2147483647 w 1639"/>
                <a:gd name="T49" fmla="*/ 2147483647 h 975"/>
                <a:gd name="T50" fmla="*/ 2147483647 w 1639"/>
                <a:gd name="T51" fmla="*/ 2147483647 h 975"/>
                <a:gd name="T52" fmla="*/ 2147483647 w 1639"/>
                <a:gd name="T53" fmla="*/ 2147483647 h 975"/>
                <a:gd name="T54" fmla="*/ 2147483647 w 1639"/>
                <a:gd name="T55" fmla="*/ 2147483647 h 975"/>
                <a:gd name="T56" fmla="*/ 2147483647 w 1639"/>
                <a:gd name="T57" fmla="*/ 2147483647 h 975"/>
                <a:gd name="T58" fmla="*/ 2147483647 w 1639"/>
                <a:gd name="T59" fmla="*/ 2147483647 h 975"/>
                <a:gd name="T60" fmla="*/ 2147483647 w 1639"/>
                <a:gd name="T61" fmla="*/ 2147483647 h 975"/>
                <a:gd name="T62" fmla="*/ 2147483647 w 1639"/>
                <a:gd name="T63" fmla="*/ 2147483647 h 975"/>
                <a:gd name="T64" fmla="*/ 2147483647 w 1639"/>
                <a:gd name="T65" fmla="*/ 2147483647 h 975"/>
                <a:gd name="T66" fmla="*/ 2147483647 w 1639"/>
                <a:gd name="T67" fmla="*/ 2147483647 h 975"/>
                <a:gd name="T68" fmla="*/ 2147483647 w 1639"/>
                <a:gd name="T69" fmla="*/ 2147483647 h 975"/>
                <a:gd name="T70" fmla="*/ 2147483647 w 1639"/>
                <a:gd name="T71" fmla="*/ 2147483647 h 975"/>
                <a:gd name="T72" fmla="*/ 2147483647 w 1639"/>
                <a:gd name="T73" fmla="*/ 2147483647 h 975"/>
                <a:gd name="T74" fmla="*/ 2147483647 w 1639"/>
                <a:gd name="T75" fmla="*/ 2147483647 h 975"/>
                <a:gd name="T76" fmla="*/ 2147483647 w 1639"/>
                <a:gd name="T77" fmla="*/ 2147483647 h 975"/>
                <a:gd name="T78" fmla="*/ 2147483647 w 1639"/>
                <a:gd name="T79" fmla="*/ 2147483647 h 975"/>
                <a:gd name="T80" fmla="*/ 2147483647 w 1639"/>
                <a:gd name="T81" fmla="*/ 2147483647 h 975"/>
                <a:gd name="T82" fmla="*/ 2147483647 w 1639"/>
                <a:gd name="T83" fmla="*/ 2147483647 h 975"/>
                <a:gd name="T84" fmla="*/ 2147483647 w 1639"/>
                <a:gd name="T85" fmla="*/ 2147483647 h 975"/>
                <a:gd name="T86" fmla="*/ 2147483647 w 1639"/>
                <a:gd name="T87" fmla="*/ 2147483647 h 975"/>
                <a:gd name="T88" fmla="*/ 2147483647 w 1639"/>
                <a:gd name="T89" fmla="*/ 2147483647 h 975"/>
                <a:gd name="T90" fmla="*/ 2147483647 w 1639"/>
                <a:gd name="T91" fmla="*/ 2147483647 h 975"/>
                <a:gd name="T92" fmla="*/ 2147483647 w 1639"/>
                <a:gd name="T93" fmla="*/ 2147483647 h 975"/>
                <a:gd name="T94" fmla="*/ 2147483647 w 1639"/>
                <a:gd name="T95" fmla="*/ 2147483647 h 975"/>
                <a:gd name="T96" fmla="*/ 2147483647 w 1639"/>
                <a:gd name="T97" fmla="*/ 2147483647 h 975"/>
                <a:gd name="T98" fmla="*/ 2147483647 w 1639"/>
                <a:gd name="T99" fmla="*/ 2147483647 h 975"/>
                <a:gd name="T100" fmla="*/ 2147483647 w 1639"/>
                <a:gd name="T101" fmla="*/ 2147483647 h 975"/>
                <a:gd name="T102" fmla="*/ 2147483647 w 1639"/>
                <a:gd name="T103" fmla="*/ 2147483647 h 975"/>
                <a:gd name="T104" fmla="*/ 2147483647 w 1639"/>
                <a:gd name="T105" fmla="*/ 2147483647 h 975"/>
                <a:gd name="T106" fmla="*/ 2147483647 w 1639"/>
                <a:gd name="T107" fmla="*/ 2147483647 h 975"/>
                <a:gd name="T108" fmla="*/ 2147483647 w 1639"/>
                <a:gd name="T109" fmla="*/ 2147483647 h 975"/>
                <a:gd name="T110" fmla="*/ 2147483647 w 1639"/>
                <a:gd name="T111" fmla="*/ 2147483647 h 975"/>
                <a:gd name="T112" fmla="*/ 2147483647 w 1639"/>
                <a:gd name="T113" fmla="*/ 2147483647 h 975"/>
                <a:gd name="T114" fmla="*/ 2147483647 w 1639"/>
                <a:gd name="T115" fmla="*/ 2147483647 h 975"/>
                <a:gd name="T116" fmla="*/ 2147483647 w 1639"/>
                <a:gd name="T117" fmla="*/ 2147483647 h 975"/>
                <a:gd name="T118" fmla="*/ 2147483647 w 1639"/>
                <a:gd name="T119" fmla="*/ 2147483647 h 975"/>
                <a:gd name="T120" fmla="*/ 2147483647 w 1639"/>
                <a:gd name="T121" fmla="*/ 2147483647 h 975"/>
                <a:gd name="T122" fmla="*/ 2147483647 w 1639"/>
                <a:gd name="T123" fmla="*/ 2147483647 h 97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639"/>
                <a:gd name="T187" fmla="*/ 0 h 975"/>
                <a:gd name="T188" fmla="*/ 1639 w 1639"/>
                <a:gd name="T189" fmla="*/ 975 h 97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639" h="975">
                  <a:moveTo>
                    <a:pt x="0" y="438"/>
                  </a:moveTo>
                  <a:lnTo>
                    <a:pt x="15" y="423"/>
                  </a:lnTo>
                  <a:lnTo>
                    <a:pt x="25" y="415"/>
                  </a:lnTo>
                  <a:lnTo>
                    <a:pt x="43" y="415"/>
                  </a:lnTo>
                  <a:lnTo>
                    <a:pt x="63" y="418"/>
                  </a:lnTo>
                  <a:lnTo>
                    <a:pt x="78" y="412"/>
                  </a:lnTo>
                  <a:lnTo>
                    <a:pt x="96" y="409"/>
                  </a:lnTo>
                  <a:lnTo>
                    <a:pt x="96" y="391"/>
                  </a:lnTo>
                  <a:lnTo>
                    <a:pt x="106" y="379"/>
                  </a:lnTo>
                  <a:lnTo>
                    <a:pt x="83" y="364"/>
                  </a:lnTo>
                  <a:lnTo>
                    <a:pt x="81" y="355"/>
                  </a:lnTo>
                  <a:lnTo>
                    <a:pt x="81" y="340"/>
                  </a:lnTo>
                  <a:lnTo>
                    <a:pt x="99" y="340"/>
                  </a:lnTo>
                  <a:lnTo>
                    <a:pt x="109" y="337"/>
                  </a:lnTo>
                  <a:lnTo>
                    <a:pt x="111" y="340"/>
                  </a:lnTo>
                  <a:lnTo>
                    <a:pt x="124" y="331"/>
                  </a:lnTo>
                  <a:lnTo>
                    <a:pt x="134" y="325"/>
                  </a:lnTo>
                  <a:lnTo>
                    <a:pt x="139" y="325"/>
                  </a:lnTo>
                  <a:lnTo>
                    <a:pt x="147" y="316"/>
                  </a:lnTo>
                  <a:lnTo>
                    <a:pt x="157" y="313"/>
                  </a:lnTo>
                  <a:lnTo>
                    <a:pt x="164" y="295"/>
                  </a:lnTo>
                  <a:lnTo>
                    <a:pt x="172" y="301"/>
                  </a:lnTo>
                  <a:lnTo>
                    <a:pt x="182" y="289"/>
                  </a:lnTo>
                  <a:lnTo>
                    <a:pt x="185" y="289"/>
                  </a:lnTo>
                  <a:lnTo>
                    <a:pt x="200" y="277"/>
                  </a:lnTo>
                  <a:lnTo>
                    <a:pt x="207" y="277"/>
                  </a:lnTo>
                  <a:lnTo>
                    <a:pt x="220" y="277"/>
                  </a:lnTo>
                  <a:lnTo>
                    <a:pt x="228" y="277"/>
                  </a:lnTo>
                  <a:lnTo>
                    <a:pt x="223" y="260"/>
                  </a:lnTo>
                  <a:lnTo>
                    <a:pt x="220" y="248"/>
                  </a:lnTo>
                  <a:lnTo>
                    <a:pt x="215" y="224"/>
                  </a:lnTo>
                  <a:lnTo>
                    <a:pt x="233" y="221"/>
                  </a:lnTo>
                  <a:lnTo>
                    <a:pt x="243" y="218"/>
                  </a:lnTo>
                  <a:lnTo>
                    <a:pt x="238" y="227"/>
                  </a:lnTo>
                  <a:lnTo>
                    <a:pt x="245" y="236"/>
                  </a:lnTo>
                  <a:lnTo>
                    <a:pt x="253" y="245"/>
                  </a:lnTo>
                  <a:lnTo>
                    <a:pt x="258" y="251"/>
                  </a:lnTo>
                  <a:lnTo>
                    <a:pt x="278" y="248"/>
                  </a:lnTo>
                  <a:lnTo>
                    <a:pt x="298" y="227"/>
                  </a:lnTo>
                  <a:lnTo>
                    <a:pt x="311" y="215"/>
                  </a:lnTo>
                  <a:lnTo>
                    <a:pt x="319" y="209"/>
                  </a:lnTo>
                  <a:lnTo>
                    <a:pt x="326" y="200"/>
                  </a:lnTo>
                  <a:lnTo>
                    <a:pt x="336" y="185"/>
                  </a:lnTo>
                  <a:lnTo>
                    <a:pt x="344" y="191"/>
                  </a:lnTo>
                  <a:lnTo>
                    <a:pt x="344" y="182"/>
                  </a:lnTo>
                  <a:lnTo>
                    <a:pt x="347" y="179"/>
                  </a:lnTo>
                  <a:lnTo>
                    <a:pt x="362" y="182"/>
                  </a:lnTo>
                  <a:lnTo>
                    <a:pt x="384" y="203"/>
                  </a:lnTo>
                  <a:lnTo>
                    <a:pt x="379" y="146"/>
                  </a:lnTo>
                  <a:lnTo>
                    <a:pt x="359" y="170"/>
                  </a:lnTo>
                  <a:lnTo>
                    <a:pt x="344" y="170"/>
                  </a:lnTo>
                  <a:lnTo>
                    <a:pt x="341" y="155"/>
                  </a:lnTo>
                  <a:lnTo>
                    <a:pt x="341" y="146"/>
                  </a:lnTo>
                  <a:lnTo>
                    <a:pt x="336" y="143"/>
                  </a:lnTo>
                  <a:lnTo>
                    <a:pt x="347" y="131"/>
                  </a:lnTo>
                  <a:lnTo>
                    <a:pt x="354" y="120"/>
                  </a:lnTo>
                  <a:lnTo>
                    <a:pt x="362" y="117"/>
                  </a:lnTo>
                  <a:lnTo>
                    <a:pt x="369" y="117"/>
                  </a:lnTo>
                  <a:lnTo>
                    <a:pt x="372" y="111"/>
                  </a:lnTo>
                  <a:lnTo>
                    <a:pt x="379" y="108"/>
                  </a:lnTo>
                  <a:lnTo>
                    <a:pt x="387" y="108"/>
                  </a:lnTo>
                  <a:lnTo>
                    <a:pt x="372" y="93"/>
                  </a:lnTo>
                  <a:lnTo>
                    <a:pt x="359" y="96"/>
                  </a:lnTo>
                  <a:lnTo>
                    <a:pt x="352" y="96"/>
                  </a:lnTo>
                  <a:lnTo>
                    <a:pt x="344" y="93"/>
                  </a:lnTo>
                  <a:lnTo>
                    <a:pt x="344" y="102"/>
                  </a:lnTo>
                  <a:lnTo>
                    <a:pt x="336" y="111"/>
                  </a:lnTo>
                  <a:lnTo>
                    <a:pt x="326" y="125"/>
                  </a:lnTo>
                  <a:lnTo>
                    <a:pt x="314" y="131"/>
                  </a:lnTo>
                  <a:lnTo>
                    <a:pt x="306" y="131"/>
                  </a:lnTo>
                  <a:lnTo>
                    <a:pt x="304" y="143"/>
                  </a:lnTo>
                  <a:lnTo>
                    <a:pt x="304" y="146"/>
                  </a:lnTo>
                  <a:lnTo>
                    <a:pt x="298" y="152"/>
                  </a:lnTo>
                  <a:lnTo>
                    <a:pt x="306" y="170"/>
                  </a:lnTo>
                  <a:lnTo>
                    <a:pt x="311" y="179"/>
                  </a:lnTo>
                  <a:lnTo>
                    <a:pt x="301" y="191"/>
                  </a:lnTo>
                  <a:lnTo>
                    <a:pt x="291" y="203"/>
                  </a:lnTo>
                  <a:lnTo>
                    <a:pt x="288" y="215"/>
                  </a:lnTo>
                  <a:lnTo>
                    <a:pt x="283" y="227"/>
                  </a:lnTo>
                  <a:lnTo>
                    <a:pt x="276" y="227"/>
                  </a:lnTo>
                  <a:lnTo>
                    <a:pt x="268" y="227"/>
                  </a:lnTo>
                  <a:lnTo>
                    <a:pt x="258" y="233"/>
                  </a:lnTo>
                  <a:lnTo>
                    <a:pt x="255" y="230"/>
                  </a:lnTo>
                  <a:lnTo>
                    <a:pt x="255" y="224"/>
                  </a:lnTo>
                  <a:lnTo>
                    <a:pt x="253" y="209"/>
                  </a:lnTo>
                  <a:lnTo>
                    <a:pt x="245" y="209"/>
                  </a:lnTo>
                  <a:lnTo>
                    <a:pt x="243" y="203"/>
                  </a:lnTo>
                  <a:lnTo>
                    <a:pt x="243" y="191"/>
                  </a:lnTo>
                  <a:lnTo>
                    <a:pt x="245" y="185"/>
                  </a:lnTo>
                  <a:lnTo>
                    <a:pt x="243" y="182"/>
                  </a:lnTo>
                  <a:lnTo>
                    <a:pt x="238" y="185"/>
                  </a:lnTo>
                  <a:lnTo>
                    <a:pt x="233" y="185"/>
                  </a:lnTo>
                  <a:lnTo>
                    <a:pt x="230" y="185"/>
                  </a:lnTo>
                  <a:lnTo>
                    <a:pt x="225" y="182"/>
                  </a:lnTo>
                  <a:lnTo>
                    <a:pt x="220" y="188"/>
                  </a:lnTo>
                  <a:lnTo>
                    <a:pt x="212" y="197"/>
                  </a:lnTo>
                  <a:lnTo>
                    <a:pt x="202" y="206"/>
                  </a:lnTo>
                  <a:lnTo>
                    <a:pt x="187" y="203"/>
                  </a:lnTo>
                  <a:lnTo>
                    <a:pt x="177" y="203"/>
                  </a:lnTo>
                  <a:lnTo>
                    <a:pt x="169" y="194"/>
                  </a:lnTo>
                  <a:lnTo>
                    <a:pt x="169" y="188"/>
                  </a:lnTo>
                  <a:lnTo>
                    <a:pt x="174" y="182"/>
                  </a:lnTo>
                  <a:lnTo>
                    <a:pt x="180" y="179"/>
                  </a:lnTo>
                  <a:lnTo>
                    <a:pt x="185" y="173"/>
                  </a:lnTo>
                  <a:lnTo>
                    <a:pt x="174" y="176"/>
                  </a:lnTo>
                  <a:lnTo>
                    <a:pt x="169" y="167"/>
                  </a:lnTo>
                  <a:lnTo>
                    <a:pt x="169" y="164"/>
                  </a:lnTo>
                  <a:lnTo>
                    <a:pt x="185" y="161"/>
                  </a:lnTo>
                  <a:lnTo>
                    <a:pt x="197" y="161"/>
                  </a:lnTo>
                  <a:lnTo>
                    <a:pt x="190" y="155"/>
                  </a:lnTo>
                  <a:lnTo>
                    <a:pt x="174" y="158"/>
                  </a:lnTo>
                  <a:lnTo>
                    <a:pt x="174" y="146"/>
                  </a:lnTo>
                  <a:lnTo>
                    <a:pt x="182" y="143"/>
                  </a:lnTo>
                  <a:lnTo>
                    <a:pt x="195" y="137"/>
                  </a:lnTo>
                  <a:lnTo>
                    <a:pt x="200" y="131"/>
                  </a:lnTo>
                  <a:lnTo>
                    <a:pt x="202" y="125"/>
                  </a:lnTo>
                  <a:lnTo>
                    <a:pt x="215" y="125"/>
                  </a:lnTo>
                  <a:lnTo>
                    <a:pt x="223" y="125"/>
                  </a:lnTo>
                  <a:lnTo>
                    <a:pt x="228" y="131"/>
                  </a:lnTo>
                  <a:lnTo>
                    <a:pt x="235" y="125"/>
                  </a:lnTo>
                  <a:lnTo>
                    <a:pt x="228" y="122"/>
                  </a:lnTo>
                  <a:lnTo>
                    <a:pt x="228" y="114"/>
                  </a:lnTo>
                  <a:lnTo>
                    <a:pt x="248" y="99"/>
                  </a:lnTo>
                  <a:lnTo>
                    <a:pt x="258" y="90"/>
                  </a:lnTo>
                  <a:lnTo>
                    <a:pt x="263" y="87"/>
                  </a:lnTo>
                  <a:lnTo>
                    <a:pt x="263" y="84"/>
                  </a:lnTo>
                  <a:lnTo>
                    <a:pt x="271" y="75"/>
                  </a:lnTo>
                  <a:lnTo>
                    <a:pt x="283" y="60"/>
                  </a:lnTo>
                  <a:lnTo>
                    <a:pt x="293" y="54"/>
                  </a:lnTo>
                  <a:lnTo>
                    <a:pt x="286" y="48"/>
                  </a:lnTo>
                  <a:lnTo>
                    <a:pt x="309" y="33"/>
                  </a:lnTo>
                  <a:lnTo>
                    <a:pt x="319" y="36"/>
                  </a:lnTo>
                  <a:lnTo>
                    <a:pt x="319" y="27"/>
                  </a:lnTo>
                  <a:lnTo>
                    <a:pt x="339" y="27"/>
                  </a:lnTo>
                  <a:lnTo>
                    <a:pt x="377" y="3"/>
                  </a:lnTo>
                  <a:lnTo>
                    <a:pt x="384" y="0"/>
                  </a:lnTo>
                  <a:lnTo>
                    <a:pt x="377" y="18"/>
                  </a:lnTo>
                  <a:lnTo>
                    <a:pt x="384" y="9"/>
                  </a:lnTo>
                  <a:lnTo>
                    <a:pt x="397" y="6"/>
                  </a:lnTo>
                  <a:lnTo>
                    <a:pt x="395" y="12"/>
                  </a:lnTo>
                  <a:lnTo>
                    <a:pt x="425" y="3"/>
                  </a:lnTo>
                  <a:lnTo>
                    <a:pt x="438" y="12"/>
                  </a:lnTo>
                  <a:lnTo>
                    <a:pt x="417" y="18"/>
                  </a:lnTo>
                  <a:lnTo>
                    <a:pt x="425" y="27"/>
                  </a:lnTo>
                  <a:lnTo>
                    <a:pt x="453" y="27"/>
                  </a:lnTo>
                  <a:lnTo>
                    <a:pt x="496" y="39"/>
                  </a:lnTo>
                  <a:lnTo>
                    <a:pt x="496" y="54"/>
                  </a:lnTo>
                  <a:lnTo>
                    <a:pt x="478" y="69"/>
                  </a:lnTo>
                  <a:lnTo>
                    <a:pt x="450" y="78"/>
                  </a:lnTo>
                  <a:lnTo>
                    <a:pt x="445" y="93"/>
                  </a:lnTo>
                  <a:lnTo>
                    <a:pt x="448" y="108"/>
                  </a:lnTo>
                  <a:lnTo>
                    <a:pt x="453" y="111"/>
                  </a:lnTo>
                  <a:lnTo>
                    <a:pt x="455" y="117"/>
                  </a:lnTo>
                  <a:lnTo>
                    <a:pt x="458" y="120"/>
                  </a:lnTo>
                  <a:lnTo>
                    <a:pt x="465" y="122"/>
                  </a:lnTo>
                  <a:lnTo>
                    <a:pt x="465" y="134"/>
                  </a:lnTo>
                  <a:lnTo>
                    <a:pt x="476" y="143"/>
                  </a:lnTo>
                  <a:lnTo>
                    <a:pt x="476" y="146"/>
                  </a:lnTo>
                  <a:lnTo>
                    <a:pt x="483" y="146"/>
                  </a:lnTo>
                  <a:lnTo>
                    <a:pt x="486" y="152"/>
                  </a:lnTo>
                  <a:lnTo>
                    <a:pt x="496" y="155"/>
                  </a:lnTo>
                  <a:lnTo>
                    <a:pt x="498" y="149"/>
                  </a:lnTo>
                  <a:lnTo>
                    <a:pt x="503" y="143"/>
                  </a:lnTo>
                  <a:lnTo>
                    <a:pt x="506" y="137"/>
                  </a:lnTo>
                  <a:lnTo>
                    <a:pt x="513" y="140"/>
                  </a:lnTo>
                  <a:lnTo>
                    <a:pt x="524" y="131"/>
                  </a:lnTo>
                  <a:lnTo>
                    <a:pt x="524" y="122"/>
                  </a:lnTo>
                  <a:lnTo>
                    <a:pt x="526" y="117"/>
                  </a:lnTo>
                  <a:lnTo>
                    <a:pt x="526" y="114"/>
                  </a:lnTo>
                  <a:lnTo>
                    <a:pt x="546" y="108"/>
                  </a:lnTo>
                  <a:lnTo>
                    <a:pt x="562" y="102"/>
                  </a:lnTo>
                  <a:lnTo>
                    <a:pt x="579" y="96"/>
                  </a:lnTo>
                  <a:lnTo>
                    <a:pt x="602" y="102"/>
                  </a:lnTo>
                  <a:lnTo>
                    <a:pt x="625" y="102"/>
                  </a:lnTo>
                  <a:lnTo>
                    <a:pt x="663" y="102"/>
                  </a:lnTo>
                  <a:lnTo>
                    <a:pt x="668" y="66"/>
                  </a:lnTo>
                  <a:lnTo>
                    <a:pt x="691" y="66"/>
                  </a:lnTo>
                  <a:lnTo>
                    <a:pt x="703" y="93"/>
                  </a:lnTo>
                  <a:lnTo>
                    <a:pt x="708" y="72"/>
                  </a:lnTo>
                  <a:lnTo>
                    <a:pt x="777" y="3"/>
                  </a:lnTo>
                  <a:lnTo>
                    <a:pt x="804" y="3"/>
                  </a:lnTo>
                  <a:lnTo>
                    <a:pt x="827" y="18"/>
                  </a:lnTo>
                  <a:lnTo>
                    <a:pt x="860" y="15"/>
                  </a:lnTo>
                  <a:lnTo>
                    <a:pt x="901" y="39"/>
                  </a:lnTo>
                  <a:lnTo>
                    <a:pt x="949" y="54"/>
                  </a:lnTo>
                  <a:lnTo>
                    <a:pt x="984" y="51"/>
                  </a:lnTo>
                  <a:lnTo>
                    <a:pt x="1027" y="66"/>
                  </a:lnTo>
                  <a:lnTo>
                    <a:pt x="1068" y="66"/>
                  </a:lnTo>
                  <a:lnTo>
                    <a:pt x="1083" y="54"/>
                  </a:lnTo>
                  <a:lnTo>
                    <a:pt x="1126" y="54"/>
                  </a:lnTo>
                  <a:lnTo>
                    <a:pt x="1148" y="69"/>
                  </a:lnTo>
                  <a:lnTo>
                    <a:pt x="1207" y="69"/>
                  </a:lnTo>
                  <a:lnTo>
                    <a:pt x="1252" y="87"/>
                  </a:lnTo>
                  <a:lnTo>
                    <a:pt x="1338" y="84"/>
                  </a:lnTo>
                  <a:lnTo>
                    <a:pt x="1477" y="93"/>
                  </a:lnTo>
                  <a:lnTo>
                    <a:pt x="1546" y="122"/>
                  </a:lnTo>
                  <a:lnTo>
                    <a:pt x="1601" y="140"/>
                  </a:lnTo>
                  <a:lnTo>
                    <a:pt x="1639" y="155"/>
                  </a:lnTo>
                  <a:lnTo>
                    <a:pt x="1627" y="161"/>
                  </a:lnTo>
                  <a:lnTo>
                    <a:pt x="1601" y="146"/>
                  </a:lnTo>
                  <a:lnTo>
                    <a:pt x="1543" y="143"/>
                  </a:lnTo>
                  <a:lnTo>
                    <a:pt x="1561" y="155"/>
                  </a:lnTo>
                  <a:lnTo>
                    <a:pt x="1586" y="161"/>
                  </a:lnTo>
                  <a:lnTo>
                    <a:pt x="1579" y="182"/>
                  </a:lnTo>
                  <a:lnTo>
                    <a:pt x="1551" y="194"/>
                  </a:lnTo>
                  <a:lnTo>
                    <a:pt x="1543" y="212"/>
                  </a:lnTo>
                  <a:lnTo>
                    <a:pt x="1579" y="233"/>
                  </a:lnTo>
                  <a:lnTo>
                    <a:pt x="1604" y="257"/>
                  </a:lnTo>
                  <a:lnTo>
                    <a:pt x="1617" y="292"/>
                  </a:lnTo>
                  <a:lnTo>
                    <a:pt x="1601" y="295"/>
                  </a:lnTo>
                  <a:lnTo>
                    <a:pt x="1566" y="283"/>
                  </a:lnTo>
                  <a:lnTo>
                    <a:pt x="1528" y="257"/>
                  </a:lnTo>
                  <a:lnTo>
                    <a:pt x="1513" y="245"/>
                  </a:lnTo>
                  <a:lnTo>
                    <a:pt x="1503" y="227"/>
                  </a:lnTo>
                  <a:lnTo>
                    <a:pt x="1495" y="200"/>
                  </a:lnTo>
                  <a:lnTo>
                    <a:pt x="1480" y="188"/>
                  </a:lnTo>
                  <a:lnTo>
                    <a:pt x="1467" y="188"/>
                  </a:lnTo>
                  <a:lnTo>
                    <a:pt x="1455" y="191"/>
                  </a:lnTo>
                  <a:lnTo>
                    <a:pt x="1467" y="212"/>
                  </a:lnTo>
                  <a:lnTo>
                    <a:pt x="1432" y="215"/>
                  </a:lnTo>
                  <a:lnTo>
                    <a:pt x="1417" y="206"/>
                  </a:lnTo>
                  <a:lnTo>
                    <a:pt x="1384" y="209"/>
                  </a:lnTo>
                  <a:lnTo>
                    <a:pt x="1361" y="227"/>
                  </a:lnTo>
                  <a:lnTo>
                    <a:pt x="1361" y="236"/>
                  </a:lnTo>
                  <a:lnTo>
                    <a:pt x="1369" y="251"/>
                  </a:lnTo>
                  <a:lnTo>
                    <a:pt x="1407" y="257"/>
                  </a:lnTo>
                  <a:lnTo>
                    <a:pt x="1437" y="274"/>
                  </a:lnTo>
                  <a:lnTo>
                    <a:pt x="1487" y="325"/>
                  </a:lnTo>
                  <a:lnTo>
                    <a:pt x="1508" y="358"/>
                  </a:lnTo>
                  <a:lnTo>
                    <a:pt x="1513" y="394"/>
                  </a:lnTo>
                  <a:lnTo>
                    <a:pt x="1505" y="423"/>
                  </a:lnTo>
                  <a:lnTo>
                    <a:pt x="1495" y="423"/>
                  </a:lnTo>
                  <a:lnTo>
                    <a:pt x="1482" y="412"/>
                  </a:lnTo>
                  <a:lnTo>
                    <a:pt x="1462" y="426"/>
                  </a:lnTo>
                  <a:lnTo>
                    <a:pt x="1442" y="438"/>
                  </a:lnTo>
                  <a:lnTo>
                    <a:pt x="1439" y="459"/>
                  </a:lnTo>
                  <a:lnTo>
                    <a:pt x="1460" y="483"/>
                  </a:lnTo>
                  <a:lnTo>
                    <a:pt x="1447" y="501"/>
                  </a:lnTo>
                  <a:lnTo>
                    <a:pt x="1442" y="537"/>
                  </a:lnTo>
                  <a:lnTo>
                    <a:pt x="1467" y="558"/>
                  </a:lnTo>
                  <a:lnTo>
                    <a:pt x="1495" y="564"/>
                  </a:lnTo>
                  <a:lnTo>
                    <a:pt x="1525" y="584"/>
                  </a:lnTo>
                  <a:lnTo>
                    <a:pt x="1551" y="617"/>
                  </a:lnTo>
                  <a:lnTo>
                    <a:pt x="1553" y="662"/>
                  </a:lnTo>
                  <a:lnTo>
                    <a:pt x="1543" y="683"/>
                  </a:lnTo>
                  <a:lnTo>
                    <a:pt x="1515" y="701"/>
                  </a:lnTo>
                  <a:lnTo>
                    <a:pt x="1485" y="710"/>
                  </a:lnTo>
                  <a:lnTo>
                    <a:pt x="1462" y="724"/>
                  </a:lnTo>
                  <a:lnTo>
                    <a:pt x="1452" y="716"/>
                  </a:lnTo>
                  <a:lnTo>
                    <a:pt x="1439" y="724"/>
                  </a:lnTo>
                  <a:lnTo>
                    <a:pt x="1437" y="757"/>
                  </a:lnTo>
                  <a:lnTo>
                    <a:pt x="1444" y="778"/>
                  </a:lnTo>
                  <a:lnTo>
                    <a:pt x="1477" y="799"/>
                  </a:lnTo>
                  <a:lnTo>
                    <a:pt x="1490" y="823"/>
                  </a:lnTo>
                  <a:lnTo>
                    <a:pt x="1503" y="835"/>
                  </a:lnTo>
                  <a:lnTo>
                    <a:pt x="1500" y="862"/>
                  </a:lnTo>
                  <a:lnTo>
                    <a:pt x="1477" y="879"/>
                  </a:lnTo>
                  <a:lnTo>
                    <a:pt x="1457" y="879"/>
                  </a:lnTo>
                  <a:lnTo>
                    <a:pt x="1419" y="850"/>
                  </a:lnTo>
                  <a:lnTo>
                    <a:pt x="1394" y="841"/>
                  </a:lnTo>
                  <a:lnTo>
                    <a:pt x="1384" y="835"/>
                  </a:lnTo>
                  <a:lnTo>
                    <a:pt x="1374" y="850"/>
                  </a:lnTo>
                  <a:lnTo>
                    <a:pt x="1376" y="870"/>
                  </a:lnTo>
                  <a:lnTo>
                    <a:pt x="1386" y="888"/>
                  </a:lnTo>
                  <a:lnTo>
                    <a:pt x="1391" y="912"/>
                  </a:lnTo>
                  <a:lnTo>
                    <a:pt x="1414" y="924"/>
                  </a:lnTo>
                  <a:lnTo>
                    <a:pt x="1407" y="936"/>
                  </a:lnTo>
                  <a:lnTo>
                    <a:pt x="1407" y="957"/>
                  </a:lnTo>
                  <a:lnTo>
                    <a:pt x="1417" y="975"/>
                  </a:lnTo>
                  <a:lnTo>
                    <a:pt x="1401" y="975"/>
                  </a:lnTo>
                  <a:lnTo>
                    <a:pt x="1384" y="951"/>
                  </a:lnTo>
                  <a:lnTo>
                    <a:pt x="1386" y="927"/>
                  </a:lnTo>
                  <a:lnTo>
                    <a:pt x="1379" y="918"/>
                  </a:lnTo>
                  <a:lnTo>
                    <a:pt x="1374" y="891"/>
                  </a:lnTo>
                  <a:lnTo>
                    <a:pt x="1366" y="885"/>
                  </a:lnTo>
                  <a:lnTo>
                    <a:pt x="1364" y="847"/>
                  </a:lnTo>
                  <a:lnTo>
                    <a:pt x="1351" y="823"/>
                  </a:lnTo>
                  <a:lnTo>
                    <a:pt x="1333" y="802"/>
                  </a:lnTo>
                  <a:lnTo>
                    <a:pt x="1300" y="790"/>
                  </a:lnTo>
                  <a:lnTo>
                    <a:pt x="1278" y="769"/>
                  </a:lnTo>
                  <a:lnTo>
                    <a:pt x="1270" y="754"/>
                  </a:lnTo>
                  <a:lnTo>
                    <a:pt x="1252" y="739"/>
                  </a:lnTo>
                  <a:lnTo>
                    <a:pt x="1227" y="701"/>
                  </a:lnTo>
                  <a:lnTo>
                    <a:pt x="1207" y="704"/>
                  </a:lnTo>
                  <a:lnTo>
                    <a:pt x="1176" y="721"/>
                  </a:lnTo>
                  <a:lnTo>
                    <a:pt x="1161" y="736"/>
                  </a:lnTo>
                  <a:lnTo>
                    <a:pt x="1136" y="766"/>
                  </a:lnTo>
                  <a:lnTo>
                    <a:pt x="1116" y="796"/>
                  </a:lnTo>
                  <a:lnTo>
                    <a:pt x="1108" y="808"/>
                  </a:lnTo>
                  <a:lnTo>
                    <a:pt x="1116" y="841"/>
                  </a:lnTo>
                  <a:lnTo>
                    <a:pt x="1113" y="876"/>
                  </a:lnTo>
                  <a:lnTo>
                    <a:pt x="1090" y="900"/>
                  </a:lnTo>
                  <a:lnTo>
                    <a:pt x="1078" y="903"/>
                  </a:lnTo>
                  <a:lnTo>
                    <a:pt x="1047" y="853"/>
                  </a:lnTo>
                  <a:lnTo>
                    <a:pt x="1025" y="817"/>
                  </a:lnTo>
                  <a:lnTo>
                    <a:pt x="982" y="751"/>
                  </a:lnTo>
                  <a:lnTo>
                    <a:pt x="979" y="724"/>
                  </a:lnTo>
                  <a:lnTo>
                    <a:pt x="969" y="713"/>
                  </a:lnTo>
                  <a:lnTo>
                    <a:pt x="961" y="730"/>
                  </a:lnTo>
                  <a:lnTo>
                    <a:pt x="921" y="692"/>
                  </a:lnTo>
                  <a:lnTo>
                    <a:pt x="870" y="662"/>
                  </a:lnTo>
                  <a:lnTo>
                    <a:pt x="837" y="668"/>
                  </a:lnTo>
                  <a:lnTo>
                    <a:pt x="789" y="665"/>
                  </a:lnTo>
                  <a:lnTo>
                    <a:pt x="766" y="644"/>
                  </a:lnTo>
                  <a:lnTo>
                    <a:pt x="741" y="647"/>
                  </a:lnTo>
                  <a:lnTo>
                    <a:pt x="703" y="638"/>
                  </a:lnTo>
                  <a:lnTo>
                    <a:pt x="630" y="567"/>
                  </a:lnTo>
                  <a:lnTo>
                    <a:pt x="635" y="596"/>
                  </a:lnTo>
                  <a:lnTo>
                    <a:pt x="658" y="635"/>
                  </a:lnTo>
                  <a:lnTo>
                    <a:pt x="680" y="665"/>
                  </a:lnTo>
                  <a:lnTo>
                    <a:pt x="708" y="680"/>
                  </a:lnTo>
                  <a:lnTo>
                    <a:pt x="739" y="668"/>
                  </a:lnTo>
                  <a:lnTo>
                    <a:pt x="764" y="668"/>
                  </a:lnTo>
                  <a:lnTo>
                    <a:pt x="794" y="695"/>
                  </a:lnTo>
                  <a:lnTo>
                    <a:pt x="812" y="713"/>
                  </a:lnTo>
                  <a:lnTo>
                    <a:pt x="809" y="727"/>
                  </a:lnTo>
                  <a:lnTo>
                    <a:pt x="756" y="781"/>
                  </a:lnTo>
                  <a:lnTo>
                    <a:pt x="721" y="802"/>
                  </a:lnTo>
                  <a:lnTo>
                    <a:pt x="645" y="832"/>
                  </a:lnTo>
                  <a:lnTo>
                    <a:pt x="622" y="841"/>
                  </a:lnTo>
                  <a:lnTo>
                    <a:pt x="610" y="832"/>
                  </a:lnTo>
                  <a:lnTo>
                    <a:pt x="605" y="820"/>
                  </a:lnTo>
                  <a:lnTo>
                    <a:pt x="602" y="802"/>
                  </a:lnTo>
                  <a:lnTo>
                    <a:pt x="597" y="787"/>
                  </a:lnTo>
                  <a:lnTo>
                    <a:pt x="587" y="772"/>
                  </a:lnTo>
                  <a:lnTo>
                    <a:pt x="577" y="760"/>
                  </a:lnTo>
                  <a:lnTo>
                    <a:pt x="564" y="745"/>
                  </a:lnTo>
                  <a:lnTo>
                    <a:pt x="556" y="733"/>
                  </a:lnTo>
                  <a:lnTo>
                    <a:pt x="549" y="721"/>
                  </a:lnTo>
                  <a:lnTo>
                    <a:pt x="539" y="707"/>
                  </a:lnTo>
                  <a:lnTo>
                    <a:pt x="524" y="677"/>
                  </a:lnTo>
                  <a:lnTo>
                    <a:pt x="513" y="665"/>
                  </a:lnTo>
                  <a:lnTo>
                    <a:pt x="501" y="647"/>
                  </a:lnTo>
                  <a:lnTo>
                    <a:pt x="483" y="626"/>
                  </a:lnTo>
                  <a:lnTo>
                    <a:pt x="473" y="611"/>
                  </a:lnTo>
                  <a:lnTo>
                    <a:pt x="463" y="602"/>
                  </a:lnTo>
                  <a:lnTo>
                    <a:pt x="453" y="581"/>
                  </a:lnTo>
                  <a:lnTo>
                    <a:pt x="483" y="564"/>
                  </a:lnTo>
                  <a:lnTo>
                    <a:pt x="496" y="525"/>
                  </a:lnTo>
                  <a:lnTo>
                    <a:pt x="468" y="513"/>
                  </a:lnTo>
                  <a:lnTo>
                    <a:pt x="427" y="519"/>
                  </a:lnTo>
                  <a:lnTo>
                    <a:pt x="417" y="516"/>
                  </a:lnTo>
                  <a:lnTo>
                    <a:pt x="415" y="516"/>
                  </a:lnTo>
                  <a:lnTo>
                    <a:pt x="407" y="516"/>
                  </a:lnTo>
                  <a:lnTo>
                    <a:pt x="402" y="516"/>
                  </a:lnTo>
                  <a:lnTo>
                    <a:pt x="402" y="507"/>
                  </a:lnTo>
                  <a:lnTo>
                    <a:pt x="397" y="501"/>
                  </a:lnTo>
                  <a:lnTo>
                    <a:pt x="397" y="489"/>
                  </a:lnTo>
                  <a:lnTo>
                    <a:pt x="392" y="483"/>
                  </a:lnTo>
                  <a:lnTo>
                    <a:pt x="390" y="474"/>
                  </a:lnTo>
                  <a:lnTo>
                    <a:pt x="384" y="474"/>
                  </a:lnTo>
                  <a:lnTo>
                    <a:pt x="382" y="468"/>
                  </a:lnTo>
                  <a:lnTo>
                    <a:pt x="379" y="462"/>
                  </a:lnTo>
                  <a:lnTo>
                    <a:pt x="377" y="456"/>
                  </a:lnTo>
                  <a:lnTo>
                    <a:pt x="372" y="453"/>
                  </a:lnTo>
                  <a:lnTo>
                    <a:pt x="364" y="453"/>
                  </a:lnTo>
                  <a:lnTo>
                    <a:pt x="357" y="453"/>
                  </a:lnTo>
                  <a:lnTo>
                    <a:pt x="354" y="453"/>
                  </a:lnTo>
                  <a:lnTo>
                    <a:pt x="354" y="462"/>
                  </a:lnTo>
                  <a:lnTo>
                    <a:pt x="354" y="468"/>
                  </a:lnTo>
                  <a:lnTo>
                    <a:pt x="354" y="477"/>
                  </a:lnTo>
                  <a:lnTo>
                    <a:pt x="354" y="486"/>
                  </a:lnTo>
                  <a:lnTo>
                    <a:pt x="354" y="492"/>
                  </a:lnTo>
                  <a:lnTo>
                    <a:pt x="347" y="495"/>
                  </a:lnTo>
                  <a:lnTo>
                    <a:pt x="341" y="501"/>
                  </a:lnTo>
                  <a:lnTo>
                    <a:pt x="331" y="492"/>
                  </a:lnTo>
                  <a:lnTo>
                    <a:pt x="326" y="480"/>
                  </a:lnTo>
                  <a:lnTo>
                    <a:pt x="326" y="468"/>
                  </a:lnTo>
                  <a:lnTo>
                    <a:pt x="319" y="447"/>
                  </a:lnTo>
                  <a:lnTo>
                    <a:pt x="314" y="438"/>
                  </a:lnTo>
                  <a:lnTo>
                    <a:pt x="301" y="429"/>
                  </a:lnTo>
                  <a:lnTo>
                    <a:pt x="291" y="420"/>
                  </a:lnTo>
                  <a:lnTo>
                    <a:pt x="286" y="412"/>
                  </a:lnTo>
                  <a:lnTo>
                    <a:pt x="281" y="403"/>
                  </a:lnTo>
                  <a:lnTo>
                    <a:pt x="271" y="403"/>
                  </a:lnTo>
                  <a:lnTo>
                    <a:pt x="268" y="397"/>
                  </a:lnTo>
                  <a:lnTo>
                    <a:pt x="258" y="397"/>
                  </a:lnTo>
                  <a:lnTo>
                    <a:pt x="253" y="406"/>
                  </a:lnTo>
                  <a:lnTo>
                    <a:pt x="248" y="412"/>
                  </a:lnTo>
                  <a:lnTo>
                    <a:pt x="261" y="418"/>
                  </a:lnTo>
                  <a:lnTo>
                    <a:pt x="268" y="429"/>
                  </a:lnTo>
                  <a:lnTo>
                    <a:pt x="283" y="441"/>
                  </a:lnTo>
                  <a:lnTo>
                    <a:pt x="288" y="447"/>
                  </a:lnTo>
                  <a:lnTo>
                    <a:pt x="298" y="453"/>
                  </a:lnTo>
                  <a:lnTo>
                    <a:pt x="306" y="462"/>
                  </a:lnTo>
                  <a:lnTo>
                    <a:pt x="298" y="471"/>
                  </a:lnTo>
                  <a:lnTo>
                    <a:pt x="296" y="468"/>
                  </a:lnTo>
                  <a:lnTo>
                    <a:pt x="296" y="462"/>
                  </a:lnTo>
                  <a:lnTo>
                    <a:pt x="291" y="474"/>
                  </a:lnTo>
                  <a:lnTo>
                    <a:pt x="288" y="489"/>
                  </a:lnTo>
                  <a:lnTo>
                    <a:pt x="281" y="492"/>
                  </a:lnTo>
                  <a:lnTo>
                    <a:pt x="283" y="474"/>
                  </a:lnTo>
                  <a:lnTo>
                    <a:pt x="283" y="468"/>
                  </a:lnTo>
                  <a:lnTo>
                    <a:pt x="271" y="465"/>
                  </a:lnTo>
                  <a:lnTo>
                    <a:pt x="268" y="462"/>
                  </a:lnTo>
                  <a:lnTo>
                    <a:pt x="263" y="453"/>
                  </a:lnTo>
                  <a:lnTo>
                    <a:pt x="253" y="450"/>
                  </a:lnTo>
                  <a:lnTo>
                    <a:pt x="248" y="447"/>
                  </a:lnTo>
                  <a:lnTo>
                    <a:pt x="243" y="438"/>
                  </a:lnTo>
                  <a:lnTo>
                    <a:pt x="233" y="432"/>
                  </a:lnTo>
                  <a:lnTo>
                    <a:pt x="230" y="423"/>
                  </a:lnTo>
                  <a:lnTo>
                    <a:pt x="228" y="418"/>
                  </a:lnTo>
                  <a:lnTo>
                    <a:pt x="223" y="415"/>
                  </a:lnTo>
                  <a:lnTo>
                    <a:pt x="215" y="409"/>
                  </a:lnTo>
                  <a:lnTo>
                    <a:pt x="202" y="409"/>
                  </a:lnTo>
                  <a:lnTo>
                    <a:pt x="192" y="412"/>
                  </a:lnTo>
                  <a:lnTo>
                    <a:pt x="182" y="409"/>
                  </a:lnTo>
                  <a:lnTo>
                    <a:pt x="159" y="412"/>
                  </a:lnTo>
                  <a:lnTo>
                    <a:pt x="147" y="412"/>
                  </a:lnTo>
                  <a:lnTo>
                    <a:pt x="142" y="415"/>
                  </a:lnTo>
                  <a:lnTo>
                    <a:pt x="139" y="423"/>
                  </a:lnTo>
                  <a:lnTo>
                    <a:pt x="139" y="435"/>
                  </a:lnTo>
                  <a:lnTo>
                    <a:pt x="131" y="444"/>
                  </a:lnTo>
                  <a:lnTo>
                    <a:pt x="124" y="450"/>
                  </a:lnTo>
                  <a:lnTo>
                    <a:pt x="121" y="453"/>
                  </a:lnTo>
                  <a:lnTo>
                    <a:pt x="116" y="462"/>
                  </a:lnTo>
                  <a:lnTo>
                    <a:pt x="114" y="468"/>
                  </a:lnTo>
                  <a:lnTo>
                    <a:pt x="119" y="471"/>
                  </a:lnTo>
                  <a:lnTo>
                    <a:pt x="119" y="480"/>
                  </a:lnTo>
                  <a:lnTo>
                    <a:pt x="116" y="486"/>
                  </a:lnTo>
                  <a:lnTo>
                    <a:pt x="114" y="492"/>
                  </a:lnTo>
                  <a:lnTo>
                    <a:pt x="106" y="501"/>
                  </a:lnTo>
                  <a:lnTo>
                    <a:pt x="101" y="498"/>
                  </a:lnTo>
                  <a:lnTo>
                    <a:pt x="96" y="501"/>
                  </a:lnTo>
                  <a:lnTo>
                    <a:pt x="91" y="504"/>
                  </a:lnTo>
                  <a:lnTo>
                    <a:pt x="81" y="507"/>
                  </a:lnTo>
                  <a:lnTo>
                    <a:pt x="73" y="513"/>
                  </a:lnTo>
                  <a:lnTo>
                    <a:pt x="63" y="516"/>
                  </a:lnTo>
                  <a:lnTo>
                    <a:pt x="56" y="516"/>
                  </a:lnTo>
                  <a:lnTo>
                    <a:pt x="48" y="516"/>
                  </a:lnTo>
                  <a:lnTo>
                    <a:pt x="28" y="519"/>
                  </a:lnTo>
                  <a:lnTo>
                    <a:pt x="18" y="519"/>
                  </a:lnTo>
                  <a:lnTo>
                    <a:pt x="13" y="510"/>
                  </a:lnTo>
                  <a:lnTo>
                    <a:pt x="8" y="495"/>
                  </a:lnTo>
                  <a:lnTo>
                    <a:pt x="5" y="483"/>
                  </a:lnTo>
                  <a:lnTo>
                    <a:pt x="5" y="471"/>
                  </a:lnTo>
                  <a:lnTo>
                    <a:pt x="5" y="456"/>
                  </a:lnTo>
                  <a:lnTo>
                    <a:pt x="0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39" name="Freeform 2"/>
            <p:cNvSpPr>
              <a:spLocks/>
            </p:cNvSpPr>
            <p:nvPr/>
          </p:nvSpPr>
          <p:spPr bwMode="auto">
            <a:xfrm>
              <a:off x="8534974" y="3902075"/>
              <a:ext cx="141533" cy="120650"/>
            </a:xfrm>
            <a:custGeom>
              <a:avLst/>
              <a:gdLst>
                <a:gd name="T0" fmla="*/ 2147483647 w 71"/>
                <a:gd name="T1" fmla="*/ 2147483647 h 54"/>
                <a:gd name="T2" fmla="*/ 0 w 71"/>
                <a:gd name="T3" fmla="*/ 2147483647 h 54"/>
                <a:gd name="T4" fmla="*/ 2147483647 w 71"/>
                <a:gd name="T5" fmla="*/ 2147483647 h 54"/>
                <a:gd name="T6" fmla="*/ 2147483647 w 71"/>
                <a:gd name="T7" fmla="*/ 2147483647 h 54"/>
                <a:gd name="T8" fmla="*/ 2147483647 w 71"/>
                <a:gd name="T9" fmla="*/ 2147483647 h 54"/>
                <a:gd name="T10" fmla="*/ 2147483647 w 71"/>
                <a:gd name="T11" fmla="*/ 2147483647 h 54"/>
                <a:gd name="T12" fmla="*/ 2147483647 w 71"/>
                <a:gd name="T13" fmla="*/ 2147483647 h 54"/>
                <a:gd name="T14" fmla="*/ 2147483647 w 71"/>
                <a:gd name="T15" fmla="*/ 2147483647 h 54"/>
                <a:gd name="T16" fmla="*/ 2147483647 w 71"/>
                <a:gd name="T17" fmla="*/ 2147483647 h 54"/>
                <a:gd name="T18" fmla="*/ 2147483647 w 71"/>
                <a:gd name="T19" fmla="*/ 2147483647 h 54"/>
                <a:gd name="T20" fmla="*/ 2147483647 w 71"/>
                <a:gd name="T21" fmla="*/ 0 h 54"/>
                <a:gd name="T22" fmla="*/ 2147483647 w 71"/>
                <a:gd name="T23" fmla="*/ 2147483647 h 54"/>
                <a:gd name="T24" fmla="*/ 2147483647 w 71"/>
                <a:gd name="T25" fmla="*/ 2147483647 h 54"/>
                <a:gd name="T26" fmla="*/ 2147483647 w 71"/>
                <a:gd name="T27" fmla="*/ 2147483647 h 54"/>
                <a:gd name="T28" fmla="*/ 2147483647 w 71"/>
                <a:gd name="T29" fmla="*/ 2147483647 h 54"/>
                <a:gd name="T30" fmla="*/ 2147483647 w 71"/>
                <a:gd name="T31" fmla="*/ 2147483647 h 5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71"/>
                <a:gd name="T49" fmla="*/ 0 h 54"/>
                <a:gd name="T50" fmla="*/ 71 w 71"/>
                <a:gd name="T51" fmla="*/ 54 h 5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71" h="54">
                  <a:moveTo>
                    <a:pt x="13" y="21"/>
                  </a:moveTo>
                  <a:lnTo>
                    <a:pt x="0" y="42"/>
                  </a:lnTo>
                  <a:lnTo>
                    <a:pt x="5" y="51"/>
                  </a:lnTo>
                  <a:lnTo>
                    <a:pt x="25" y="54"/>
                  </a:lnTo>
                  <a:lnTo>
                    <a:pt x="40" y="54"/>
                  </a:lnTo>
                  <a:lnTo>
                    <a:pt x="48" y="45"/>
                  </a:lnTo>
                  <a:lnTo>
                    <a:pt x="51" y="36"/>
                  </a:lnTo>
                  <a:lnTo>
                    <a:pt x="71" y="36"/>
                  </a:lnTo>
                  <a:lnTo>
                    <a:pt x="66" y="21"/>
                  </a:lnTo>
                  <a:lnTo>
                    <a:pt x="66" y="9"/>
                  </a:lnTo>
                  <a:lnTo>
                    <a:pt x="48" y="0"/>
                  </a:lnTo>
                  <a:lnTo>
                    <a:pt x="48" y="15"/>
                  </a:lnTo>
                  <a:lnTo>
                    <a:pt x="58" y="24"/>
                  </a:lnTo>
                  <a:lnTo>
                    <a:pt x="40" y="24"/>
                  </a:lnTo>
                  <a:lnTo>
                    <a:pt x="35" y="30"/>
                  </a:lnTo>
                  <a:lnTo>
                    <a:pt x="13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grpSp>
          <p:nvGrpSpPr>
            <p:cNvPr id="5" name="Group 83"/>
            <p:cNvGrpSpPr>
              <a:grpSpLocks/>
            </p:cNvGrpSpPr>
            <p:nvPr/>
          </p:nvGrpSpPr>
          <p:grpSpPr bwMode="auto">
            <a:xfrm>
              <a:off x="7275444" y="2401916"/>
              <a:ext cx="363061" cy="873130"/>
              <a:chOff x="4836" y="2153"/>
              <a:chExt cx="179" cy="390"/>
            </a:xfrm>
            <a:grpFill/>
          </p:grpSpPr>
          <p:sp>
            <p:nvSpPr>
              <p:cNvPr id="66" name="Freeform 4"/>
              <p:cNvSpPr>
                <a:spLocks/>
              </p:cNvSpPr>
              <p:nvPr/>
            </p:nvSpPr>
            <p:spPr bwMode="auto">
              <a:xfrm>
                <a:off x="4836" y="2504"/>
                <a:ext cx="40" cy="39"/>
              </a:xfrm>
              <a:custGeom>
                <a:avLst/>
                <a:gdLst>
                  <a:gd name="T0" fmla="*/ 0 w 40"/>
                  <a:gd name="T1" fmla="*/ 30 h 39"/>
                  <a:gd name="T2" fmla="*/ 7 w 40"/>
                  <a:gd name="T3" fmla="*/ 39 h 39"/>
                  <a:gd name="T4" fmla="*/ 15 w 40"/>
                  <a:gd name="T5" fmla="*/ 36 h 39"/>
                  <a:gd name="T6" fmla="*/ 30 w 40"/>
                  <a:gd name="T7" fmla="*/ 39 h 39"/>
                  <a:gd name="T8" fmla="*/ 40 w 40"/>
                  <a:gd name="T9" fmla="*/ 39 h 39"/>
                  <a:gd name="T10" fmla="*/ 40 w 40"/>
                  <a:gd name="T11" fmla="*/ 27 h 39"/>
                  <a:gd name="T12" fmla="*/ 38 w 40"/>
                  <a:gd name="T13" fmla="*/ 18 h 39"/>
                  <a:gd name="T14" fmla="*/ 30 w 40"/>
                  <a:gd name="T15" fmla="*/ 6 h 39"/>
                  <a:gd name="T16" fmla="*/ 22 w 40"/>
                  <a:gd name="T17" fmla="*/ 6 h 39"/>
                  <a:gd name="T18" fmla="*/ 20 w 40"/>
                  <a:gd name="T19" fmla="*/ 0 h 39"/>
                  <a:gd name="T20" fmla="*/ 10 w 40"/>
                  <a:gd name="T21" fmla="*/ 0 h 39"/>
                  <a:gd name="T22" fmla="*/ 10 w 40"/>
                  <a:gd name="T23" fmla="*/ 12 h 39"/>
                  <a:gd name="T24" fmla="*/ 0 w 40"/>
                  <a:gd name="T25" fmla="*/ 30 h 3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0"/>
                  <a:gd name="T40" fmla="*/ 0 h 39"/>
                  <a:gd name="T41" fmla="*/ 40 w 40"/>
                  <a:gd name="T42" fmla="*/ 39 h 3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0" h="39">
                    <a:moveTo>
                      <a:pt x="0" y="30"/>
                    </a:moveTo>
                    <a:lnTo>
                      <a:pt x="7" y="39"/>
                    </a:lnTo>
                    <a:lnTo>
                      <a:pt x="15" y="36"/>
                    </a:lnTo>
                    <a:lnTo>
                      <a:pt x="30" y="39"/>
                    </a:lnTo>
                    <a:lnTo>
                      <a:pt x="40" y="39"/>
                    </a:lnTo>
                    <a:lnTo>
                      <a:pt x="40" y="27"/>
                    </a:lnTo>
                    <a:lnTo>
                      <a:pt x="38" y="18"/>
                    </a:lnTo>
                    <a:lnTo>
                      <a:pt x="30" y="6"/>
                    </a:lnTo>
                    <a:lnTo>
                      <a:pt x="22" y="6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10" y="12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5700">
                  <a:latin typeface="+mn-lt"/>
                </a:endParaRPr>
              </a:p>
            </p:txBody>
          </p:sp>
          <p:sp>
            <p:nvSpPr>
              <p:cNvPr id="67" name="Freeform 5"/>
              <p:cNvSpPr>
                <a:spLocks/>
              </p:cNvSpPr>
              <p:nvPr/>
            </p:nvSpPr>
            <p:spPr bwMode="auto">
              <a:xfrm>
                <a:off x="4949" y="2436"/>
                <a:ext cx="41" cy="48"/>
              </a:xfrm>
              <a:custGeom>
                <a:avLst/>
                <a:gdLst>
                  <a:gd name="T0" fmla="*/ 8 w 41"/>
                  <a:gd name="T1" fmla="*/ 0 h 48"/>
                  <a:gd name="T2" fmla="*/ 28 w 41"/>
                  <a:gd name="T3" fmla="*/ 0 h 48"/>
                  <a:gd name="T4" fmla="*/ 33 w 41"/>
                  <a:gd name="T5" fmla="*/ 15 h 48"/>
                  <a:gd name="T6" fmla="*/ 41 w 41"/>
                  <a:gd name="T7" fmla="*/ 21 h 48"/>
                  <a:gd name="T8" fmla="*/ 33 w 41"/>
                  <a:gd name="T9" fmla="*/ 27 h 48"/>
                  <a:gd name="T10" fmla="*/ 41 w 41"/>
                  <a:gd name="T11" fmla="*/ 36 h 48"/>
                  <a:gd name="T12" fmla="*/ 38 w 41"/>
                  <a:gd name="T13" fmla="*/ 45 h 48"/>
                  <a:gd name="T14" fmla="*/ 31 w 41"/>
                  <a:gd name="T15" fmla="*/ 48 h 48"/>
                  <a:gd name="T16" fmla="*/ 18 w 41"/>
                  <a:gd name="T17" fmla="*/ 48 h 48"/>
                  <a:gd name="T18" fmla="*/ 13 w 41"/>
                  <a:gd name="T19" fmla="*/ 48 h 48"/>
                  <a:gd name="T20" fmla="*/ 8 w 41"/>
                  <a:gd name="T21" fmla="*/ 42 h 48"/>
                  <a:gd name="T22" fmla="*/ 3 w 41"/>
                  <a:gd name="T23" fmla="*/ 33 h 48"/>
                  <a:gd name="T24" fmla="*/ 3 w 41"/>
                  <a:gd name="T25" fmla="*/ 27 h 48"/>
                  <a:gd name="T26" fmla="*/ 0 w 41"/>
                  <a:gd name="T27" fmla="*/ 15 h 48"/>
                  <a:gd name="T28" fmla="*/ 8 w 41"/>
                  <a:gd name="T29" fmla="*/ 0 h 4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1"/>
                  <a:gd name="T46" fmla="*/ 0 h 48"/>
                  <a:gd name="T47" fmla="*/ 41 w 41"/>
                  <a:gd name="T48" fmla="*/ 48 h 4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1" h="48">
                    <a:moveTo>
                      <a:pt x="8" y="0"/>
                    </a:moveTo>
                    <a:lnTo>
                      <a:pt x="28" y="0"/>
                    </a:lnTo>
                    <a:lnTo>
                      <a:pt x="33" y="15"/>
                    </a:lnTo>
                    <a:lnTo>
                      <a:pt x="41" y="21"/>
                    </a:lnTo>
                    <a:lnTo>
                      <a:pt x="33" y="27"/>
                    </a:lnTo>
                    <a:lnTo>
                      <a:pt x="41" y="36"/>
                    </a:lnTo>
                    <a:lnTo>
                      <a:pt x="38" y="45"/>
                    </a:lnTo>
                    <a:lnTo>
                      <a:pt x="31" y="48"/>
                    </a:lnTo>
                    <a:lnTo>
                      <a:pt x="18" y="48"/>
                    </a:lnTo>
                    <a:lnTo>
                      <a:pt x="13" y="48"/>
                    </a:lnTo>
                    <a:lnTo>
                      <a:pt x="8" y="42"/>
                    </a:lnTo>
                    <a:lnTo>
                      <a:pt x="3" y="33"/>
                    </a:lnTo>
                    <a:lnTo>
                      <a:pt x="3" y="27"/>
                    </a:lnTo>
                    <a:lnTo>
                      <a:pt x="0" y="15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5700">
                  <a:latin typeface="+mn-lt"/>
                </a:endParaRPr>
              </a:p>
            </p:txBody>
          </p:sp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4942" y="2153"/>
                <a:ext cx="73" cy="44"/>
              </a:xfrm>
              <a:custGeom>
                <a:avLst/>
                <a:gdLst>
                  <a:gd name="T0" fmla="*/ 10 w 73"/>
                  <a:gd name="T1" fmla="*/ 0 h 44"/>
                  <a:gd name="T2" fmla="*/ 18 w 73"/>
                  <a:gd name="T3" fmla="*/ 9 h 44"/>
                  <a:gd name="T4" fmla="*/ 28 w 73"/>
                  <a:gd name="T5" fmla="*/ 6 h 44"/>
                  <a:gd name="T6" fmla="*/ 40 w 73"/>
                  <a:gd name="T7" fmla="*/ 9 h 44"/>
                  <a:gd name="T8" fmla="*/ 53 w 73"/>
                  <a:gd name="T9" fmla="*/ 9 h 44"/>
                  <a:gd name="T10" fmla="*/ 61 w 73"/>
                  <a:gd name="T11" fmla="*/ 12 h 44"/>
                  <a:gd name="T12" fmla="*/ 68 w 73"/>
                  <a:gd name="T13" fmla="*/ 21 h 44"/>
                  <a:gd name="T14" fmla="*/ 73 w 73"/>
                  <a:gd name="T15" fmla="*/ 27 h 44"/>
                  <a:gd name="T16" fmla="*/ 56 w 73"/>
                  <a:gd name="T17" fmla="*/ 30 h 44"/>
                  <a:gd name="T18" fmla="*/ 50 w 73"/>
                  <a:gd name="T19" fmla="*/ 33 h 44"/>
                  <a:gd name="T20" fmla="*/ 56 w 73"/>
                  <a:gd name="T21" fmla="*/ 39 h 44"/>
                  <a:gd name="T22" fmla="*/ 56 w 73"/>
                  <a:gd name="T23" fmla="*/ 44 h 44"/>
                  <a:gd name="T24" fmla="*/ 38 w 73"/>
                  <a:gd name="T25" fmla="*/ 39 h 44"/>
                  <a:gd name="T26" fmla="*/ 25 w 73"/>
                  <a:gd name="T27" fmla="*/ 33 h 44"/>
                  <a:gd name="T28" fmla="*/ 18 w 73"/>
                  <a:gd name="T29" fmla="*/ 36 h 44"/>
                  <a:gd name="T30" fmla="*/ 18 w 73"/>
                  <a:gd name="T31" fmla="*/ 44 h 44"/>
                  <a:gd name="T32" fmla="*/ 10 w 73"/>
                  <a:gd name="T33" fmla="*/ 44 h 44"/>
                  <a:gd name="T34" fmla="*/ 5 w 73"/>
                  <a:gd name="T35" fmla="*/ 39 h 44"/>
                  <a:gd name="T36" fmla="*/ 2 w 73"/>
                  <a:gd name="T37" fmla="*/ 30 h 44"/>
                  <a:gd name="T38" fmla="*/ 0 w 73"/>
                  <a:gd name="T39" fmla="*/ 27 h 44"/>
                  <a:gd name="T40" fmla="*/ 2 w 73"/>
                  <a:gd name="T41" fmla="*/ 18 h 44"/>
                  <a:gd name="T42" fmla="*/ 10 w 73"/>
                  <a:gd name="T43" fmla="*/ 15 h 44"/>
                  <a:gd name="T44" fmla="*/ 10 w 73"/>
                  <a:gd name="T45" fmla="*/ 0 h 4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73"/>
                  <a:gd name="T70" fmla="*/ 0 h 44"/>
                  <a:gd name="T71" fmla="*/ 73 w 73"/>
                  <a:gd name="T72" fmla="*/ 44 h 4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73" h="44">
                    <a:moveTo>
                      <a:pt x="10" y="0"/>
                    </a:moveTo>
                    <a:lnTo>
                      <a:pt x="18" y="9"/>
                    </a:lnTo>
                    <a:lnTo>
                      <a:pt x="28" y="6"/>
                    </a:lnTo>
                    <a:lnTo>
                      <a:pt x="40" y="9"/>
                    </a:lnTo>
                    <a:lnTo>
                      <a:pt x="53" y="9"/>
                    </a:lnTo>
                    <a:lnTo>
                      <a:pt x="61" y="12"/>
                    </a:lnTo>
                    <a:lnTo>
                      <a:pt x="68" y="21"/>
                    </a:lnTo>
                    <a:lnTo>
                      <a:pt x="73" y="27"/>
                    </a:lnTo>
                    <a:lnTo>
                      <a:pt x="56" y="30"/>
                    </a:lnTo>
                    <a:lnTo>
                      <a:pt x="50" y="33"/>
                    </a:lnTo>
                    <a:lnTo>
                      <a:pt x="56" y="39"/>
                    </a:lnTo>
                    <a:lnTo>
                      <a:pt x="56" y="44"/>
                    </a:lnTo>
                    <a:lnTo>
                      <a:pt x="38" y="39"/>
                    </a:lnTo>
                    <a:lnTo>
                      <a:pt x="25" y="33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0" y="44"/>
                    </a:lnTo>
                    <a:lnTo>
                      <a:pt x="5" y="39"/>
                    </a:lnTo>
                    <a:lnTo>
                      <a:pt x="2" y="30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0" y="15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5700">
                  <a:latin typeface="+mn-lt"/>
                </a:endParaRPr>
              </a:p>
            </p:txBody>
          </p:sp>
        </p:grp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7613978" y="4211637"/>
              <a:ext cx="1023557" cy="841375"/>
            </a:xfrm>
            <a:custGeom>
              <a:avLst/>
              <a:gdLst>
                <a:gd name="T0" fmla="*/ 2147483647 w 506"/>
                <a:gd name="T1" fmla="*/ 2147483647 h 376"/>
                <a:gd name="T2" fmla="*/ 2147483647 w 506"/>
                <a:gd name="T3" fmla="*/ 2147483647 h 376"/>
                <a:gd name="T4" fmla="*/ 2147483647 w 506"/>
                <a:gd name="T5" fmla="*/ 2147483647 h 376"/>
                <a:gd name="T6" fmla="*/ 2147483647 w 506"/>
                <a:gd name="T7" fmla="*/ 2147483647 h 376"/>
                <a:gd name="T8" fmla="*/ 2147483647 w 506"/>
                <a:gd name="T9" fmla="*/ 2147483647 h 376"/>
                <a:gd name="T10" fmla="*/ 2147483647 w 506"/>
                <a:gd name="T11" fmla="*/ 2147483647 h 376"/>
                <a:gd name="T12" fmla="*/ 2147483647 w 506"/>
                <a:gd name="T13" fmla="*/ 2147483647 h 376"/>
                <a:gd name="T14" fmla="*/ 2147483647 w 506"/>
                <a:gd name="T15" fmla="*/ 2147483647 h 376"/>
                <a:gd name="T16" fmla="*/ 2147483647 w 506"/>
                <a:gd name="T17" fmla="*/ 2147483647 h 376"/>
                <a:gd name="T18" fmla="*/ 2147483647 w 506"/>
                <a:gd name="T19" fmla="*/ 2147483647 h 376"/>
                <a:gd name="T20" fmla="*/ 2147483647 w 506"/>
                <a:gd name="T21" fmla="*/ 2147483647 h 376"/>
                <a:gd name="T22" fmla="*/ 2147483647 w 506"/>
                <a:gd name="T23" fmla="*/ 2147483647 h 376"/>
                <a:gd name="T24" fmla="*/ 2147483647 w 506"/>
                <a:gd name="T25" fmla="*/ 2147483647 h 376"/>
                <a:gd name="T26" fmla="*/ 2147483647 w 506"/>
                <a:gd name="T27" fmla="*/ 2147483647 h 376"/>
                <a:gd name="T28" fmla="*/ 2147483647 w 506"/>
                <a:gd name="T29" fmla="*/ 2147483647 h 376"/>
                <a:gd name="T30" fmla="*/ 2147483647 w 506"/>
                <a:gd name="T31" fmla="*/ 2147483647 h 376"/>
                <a:gd name="T32" fmla="*/ 2147483647 w 506"/>
                <a:gd name="T33" fmla="*/ 2147483647 h 376"/>
                <a:gd name="T34" fmla="*/ 2147483647 w 506"/>
                <a:gd name="T35" fmla="*/ 2147483647 h 376"/>
                <a:gd name="T36" fmla="*/ 2147483647 w 506"/>
                <a:gd name="T37" fmla="*/ 2147483647 h 376"/>
                <a:gd name="T38" fmla="*/ 2147483647 w 506"/>
                <a:gd name="T39" fmla="*/ 2147483647 h 376"/>
                <a:gd name="T40" fmla="*/ 2147483647 w 506"/>
                <a:gd name="T41" fmla="*/ 2147483647 h 376"/>
                <a:gd name="T42" fmla="*/ 2147483647 w 506"/>
                <a:gd name="T43" fmla="*/ 2147483647 h 376"/>
                <a:gd name="T44" fmla="*/ 2147483647 w 506"/>
                <a:gd name="T45" fmla="*/ 2147483647 h 376"/>
                <a:gd name="T46" fmla="*/ 2147483647 w 506"/>
                <a:gd name="T47" fmla="*/ 2147483647 h 376"/>
                <a:gd name="T48" fmla="*/ 2147483647 w 506"/>
                <a:gd name="T49" fmla="*/ 2147483647 h 376"/>
                <a:gd name="T50" fmla="*/ 2147483647 w 506"/>
                <a:gd name="T51" fmla="*/ 2147483647 h 376"/>
                <a:gd name="T52" fmla="*/ 2147483647 w 506"/>
                <a:gd name="T53" fmla="*/ 2147483647 h 376"/>
                <a:gd name="T54" fmla="*/ 2147483647 w 506"/>
                <a:gd name="T55" fmla="*/ 2147483647 h 376"/>
                <a:gd name="T56" fmla="*/ 2147483647 w 506"/>
                <a:gd name="T57" fmla="*/ 2147483647 h 376"/>
                <a:gd name="T58" fmla="*/ 2147483647 w 506"/>
                <a:gd name="T59" fmla="*/ 2147483647 h 376"/>
                <a:gd name="T60" fmla="*/ 2147483647 w 506"/>
                <a:gd name="T61" fmla="*/ 2147483647 h 376"/>
                <a:gd name="T62" fmla="*/ 2147483647 w 506"/>
                <a:gd name="T63" fmla="*/ 2147483647 h 376"/>
                <a:gd name="T64" fmla="*/ 2147483647 w 506"/>
                <a:gd name="T65" fmla="*/ 2147483647 h 376"/>
                <a:gd name="T66" fmla="*/ 2147483647 w 506"/>
                <a:gd name="T67" fmla="*/ 2147483647 h 376"/>
                <a:gd name="T68" fmla="*/ 2147483647 w 506"/>
                <a:gd name="T69" fmla="*/ 2147483647 h 376"/>
                <a:gd name="T70" fmla="*/ 2147483647 w 506"/>
                <a:gd name="T71" fmla="*/ 2147483647 h 376"/>
                <a:gd name="T72" fmla="*/ 2147483647 w 506"/>
                <a:gd name="T73" fmla="*/ 2147483647 h 376"/>
                <a:gd name="T74" fmla="*/ 2147483647 w 506"/>
                <a:gd name="T75" fmla="*/ 2147483647 h 376"/>
                <a:gd name="T76" fmla="*/ 2147483647 w 506"/>
                <a:gd name="T77" fmla="*/ 2147483647 h 376"/>
                <a:gd name="T78" fmla="*/ 2147483647 w 506"/>
                <a:gd name="T79" fmla="*/ 2147483647 h 376"/>
                <a:gd name="T80" fmla="*/ 2147483647 w 506"/>
                <a:gd name="T81" fmla="*/ 2147483647 h 376"/>
                <a:gd name="T82" fmla="*/ 2147483647 w 506"/>
                <a:gd name="T83" fmla="*/ 2147483647 h 376"/>
                <a:gd name="T84" fmla="*/ 2147483647 w 506"/>
                <a:gd name="T85" fmla="*/ 2147483647 h 376"/>
                <a:gd name="T86" fmla="*/ 2147483647 w 506"/>
                <a:gd name="T87" fmla="*/ 2147483647 h 376"/>
                <a:gd name="T88" fmla="*/ 2147483647 w 506"/>
                <a:gd name="T89" fmla="*/ 2147483647 h 376"/>
                <a:gd name="T90" fmla="*/ 2147483647 w 506"/>
                <a:gd name="T91" fmla="*/ 2147483647 h 376"/>
                <a:gd name="T92" fmla="*/ 2147483647 w 506"/>
                <a:gd name="T93" fmla="*/ 2147483647 h 376"/>
                <a:gd name="T94" fmla="*/ 2147483647 w 506"/>
                <a:gd name="T95" fmla="*/ 2147483647 h 376"/>
                <a:gd name="T96" fmla="*/ 2147483647 w 506"/>
                <a:gd name="T97" fmla="*/ 0 h 37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06"/>
                <a:gd name="T148" fmla="*/ 0 h 376"/>
                <a:gd name="T149" fmla="*/ 506 w 506"/>
                <a:gd name="T150" fmla="*/ 376 h 37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06" h="376">
                  <a:moveTo>
                    <a:pt x="364" y="0"/>
                  </a:moveTo>
                  <a:lnTo>
                    <a:pt x="392" y="0"/>
                  </a:lnTo>
                  <a:lnTo>
                    <a:pt x="392" y="30"/>
                  </a:lnTo>
                  <a:lnTo>
                    <a:pt x="402" y="36"/>
                  </a:lnTo>
                  <a:lnTo>
                    <a:pt x="404" y="42"/>
                  </a:lnTo>
                  <a:lnTo>
                    <a:pt x="409" y="42"/>
                  </a:lnTo>
                  <a:lnTo>
                    <a:pt x="412" y="48"/>
                  </a:lnTo>
                  <a:lnTo>
                    <a:pt x="417" y="78"/>
                  </a:lnTo>
                  <a:lnTo>
                    <a:pt x="432" y="96"/>
                  </a:lnTo>
                  <a:lnTo>
                    <a:pt x="452" y="126"/>
                  </a:lnTo>
                  <a:lnTo>
                    <a:pt x="452" y="132"/>
                  </a:lnTo>
                  <a:lnTo>
                    <a:pt x="478" y="155"/>
                  </a:lnTo>
                  <a:lnTo>
                    <a:pt x="478" y="158"/>
                  </a:lnTo>
                  <a:lnTo>
                    <a:pt x="503" y="179"/>
                  </a:lnTo>
                  <a:lnTo>
                    <a:pt x="506" y="215"/>
                  </a:lnTo>
                  <a:lnTo>
                    <a:pt x="503" y="248"/>
                  </a:lnTo>
                  <a:lnTo>
                    <a:pt x="493" y="263"/>
                  </a:lnTo>
                  <a:lnTo>
                    <a:pt x="485" y="269"/>
                  </a:lnTo>
                  <a:lnTo>
                    <a:pt x="483" y="284"/>
                  </a:lnTo>
                  <a:lnTo>
                    <a:pt x="473" y="298"/>
                  </a:lnTo>
                  <a:lnTo>
                    <a:pt x="465" y="304"/>
                  </a:lnTo>
                  <a:lnTo>
                    <a:pt x="468" y="310"/>
                  </a:lnTo>
                  <a:lnTo>
                    <a:pt x="457" y="316"/>
                  </a:lnTo>
                  <a:lnTo>
                    <a:pt x="452" y="337"/>
                  </a:lnTo>
                  <a:lnTo>
                    <a:pt x="452" y="349"/>
                  </a:lnTo>
                  <a:lnTo>
                    <a:pt x="442" y="352"/>
                  </a:lnTo>
                  <a:lnTo>
                    <a:pt x="442" y="358"/>
                  </a:lnTo>
                  <a:lnTo>
                    <a:pt x="435" y="367"/>
                  </a:lnTo>
                  <a:lnTo>
                    <a:pt x="425" y="367"/>
                  </a:lnTo>
                  <a:lnTo>
                    <a:pt x="417" y="370"/>
                  </a:lnTo>
                  <a:lnTo>
                    <a:pt x="407" y="376"/>
                  </a:lnTo>
                  <a:lnTo>
                    <a:pt x="394" y="364"/>
                  </a:lnTo>
                  <a:lnTo>
                    <a:pt x="379" y="367"/>
                  </a:lnTo>
                  <a:lnTo>
                    <a:pt x="374" y="367"/>
                  </a:lnTo>
                  <a:lnTo>
                    <a:pt x="354" y="370"/>
                  </a:lnTo>
                  <a:lnTo>
                    <a:pt x="339" y="358"/>
                  </a:lnTo>
                  <a:lnTo>
                    <a:pt x="331" y="346"/>
                  </a:lnTo>
                  <a:lnTo>
                    <a:pt x="323" y="346"/>
                  </a:lnTo>
                  <a:lnTo>
                    <a:pt x="318" y="337"/>
                  </a:lnTo>
                  <a:lnTo>
                    <a:pt x="316" y="328"/>
                  </a:lnTo>
                  <a:lnTo>
                    <a:pt x="311" y="325"/>
                  </a:lnTo>
                  <a:lnTo>
                    <a:pt x="311" y="310"/>
                  </a:lnTo>
                  <a:lnTo>
                    <a:pt x="313" y="298"/>
                  </a:lnTo>
                  <a:lnTo>
                    <a:pt x="311" y="293"/>
                  </a:lnTo>
                  <a:lnTo>
                    <a:pt x="298" y="295"/>
                  </a:lnTo>
                  <a:lnTo>
                    <a:pt x="293" y="298"/>
                  </a:lnTo>
                  <a:lnTo>
                    <a:pt x="280" y="298"/>
                  </a:lnTo>
                  <a:lnTo>
                    <a:pt x="278" y="298"/>
                  </a:lnTo>
                  <a:lnTo>
                    <a:pt x="273" y="298"/>
                  </a:lnTo>
                  <a:lnTo>
                    <a:pt x="265" y="290"/>
                  </a:lnTo>
                  <a:lnTo>
                    <a:pt x="258" y="278"/>
                  </a:lnTo>
                  <a:lnTo>
                    <a:pt x="242" y="278"/>
                  </a:lnTo>
                  <a:lnTo>
                    <a:pt x="242" y="275"/>
                  </a:lnTo>
                  <a:lnTo>
                    <a:pt x="235" y="278"/>
                  </a:lnTo>
                  <a:lnTo>
                    <a:pt x="227" y="278"/>
                  </a:lnTo>
                  <a:lnTo>
                    <a:pt x="215" y="278"/>
                  </a:lnTo>
                  <a:lnTo>
                    <a:pt x="207" y="275"/>
                  </a:lnTo>
                  <a:lnTo>
                    <a:pt x="204" y="278"/>
                  </a:lnTo>
                  <a:lnTo>
                    <a:pt x="192" y="281"/>
                  </a:lnTo>
                  <a:lnTo>
                    <a:pt x="189" y="278"/>
                  </a:lnTo>
                  <a:lnTo>
                    <a:pt x="182" y="284"/>
                  </a:lnTo>
                  <a:lnTo>
                    <a:pt x="172" y="293"/>
                  </a:lnTo>
                  <a:lnTo>
                    <a:pt x="167" y="293"/>
                  </a:lnTo>
                  <a:lnTo>
                    <a:pt x="156" y="301"/>
                  </a:lnTo>
                  <a:lnTo>
                    <a:pt x="144" y="301"/>
                  </a:lnTo>
                  <a:lnTo>
                    <a:pt x="134" y="304"/>
                  </a:lnTo>
                  <a:lnTo>
                    <a:pt x="121" y="310"/>
                  </a:lnTo>
                  <a:lnTo>
                    <a:pt x="116" y="313"/>
                  </a:lnTo>
                  <a:lnTo>
                    <a:pt x="111" y="313"/>
                  </a:lnTo>
                  <a:lnTo>
                    <a:pt x="106" y="319"/>
                  </a:lnTo>
                  <a:lnTo>
                    <a:pt x="101" y="319"/>
                  </a:lnTo>
                  <a:lnTo>
                    <a:pt x="93" y="328"/>
                  </a:lnTo>
                  <a:lnTo>
                    <a:pt x="68" y="328"/>
                  </a:lnTo>
                  <a:lnTo>
                    <a:pt x="58" y="316"/>
                  </a:lnTo>
                  <a:lnTo>
                    <a:pt x="58" y="313"/>
                  </a:lnTo>
                  <a:lnTo>
                    <a:pt x="53" y="316"/>
                  </a:lnTo>
                  <a:lnTo>
                    <a:pt x="50" y="310"/>
                  </a:lnTo>
                  <a:lnTo>
                    <a:pt x="50" y="290"/>
                  </a:lnTo>
                  <a:lnTo>
                    <a:pt x="53" y="278"/>
                  </a:lnTo>
                  <a:lnTo>
                    <a:pt x="50" y="269"/>
                  </a:lnTo>
                  <a:lnTo>
                    <a:pt x="45" y="260"/>
                  </a:lnTo>
                  <a:lnTo>
                    <a:pt x="43" y="251"/>
                  </a:lnTo>
                  <a:lnTo>
                    <a:pt x="35" y="245"/>
                  </a:lnTo>
                  <a:lnTo>
                    <a:pt x="32" y="239"/>
                  </a:lnTo>
                  <a:lnTo>
                    <a:pt x="22" y="227"/>
                  </a:lnTo>
                  <a:lnTo>
                    <a:pt x="7" y="191"/>
                  </a:lnTo>
                  <a:lnTo>
                    <a:pt x="5" y="170"/>
                  </a:lnTo>
                  <a:lnTo>
                    <a:pt x="5" y="155"/>
                  </a:lnTo>
                  <a:lnTo>
                    <a:pt x="0" y="149"/>
                  </a:lnTo>
                  <a:lnTo>
                    <a:pt x="2" y="138"/>
                  </a:lnTo>
                  <a:lnTo>
                    <a:pt x="5" y="132"/>
                  </a:lnTo>
                  <a:lnTo>
                    <a:pt x="22" y="117"/>
                  </a:lnTo>
                  <a:lnTo>
                    <a:pt x="38" y="117"/>
                  </a:lnTo>
                  <a:lnTo>
                    <a:pt x="43" y="120"/>
                  </a:lnTo>
                  <a:lnTo>
                    <a:pt x="63" y="120"/>
                  </a:lnTo>
                  <a:lnTo>
                    <a:pt x="63" y="117"/>
                  </a:lnTo>
                  <a:lnTo>
                    <a:pt x="68" y="117"/>
                  </a:lnTo>
                  <a:lnTo>
                    <a:pt x="75" y="114"/>
                  </a:lnTo>
                  <a:lnTo>
                    <a:pt x="81" y="114"/>
                  </a:lnTo>
                  <a:lnTo>
                    <a:pt x="83" y="111"/>
                  </a:lnTo>
                  <a:lnTo>
                    <a:pt x="83" y="108"/>
                  </a:lnTo>
                  <a:lnTo>
                    <a:pt x="88" y="96"/>
                  </a:lnTo>
                  <a:lnTo>
                    <a:pt x="93" y="93"/>
                  </a:lnTo>
                  <a:lnTo>
                    <a:pt x="91" y="90"/>
                  </a:lnTo>
                  <a:lnTo>
                    <a:pt x="93" y="87"/>
                  </a:lnTo>
                  <a:lnTo>
                    <a:pt x="91" y="81"/>
                  </a:lnTo>
                  <a:lnTo>
                    <a:pt x="98" y="72"/>
                  </a:lnTo>
                  <a:lnTo>
                    <a:pt x="111" y="72"/>
                  </a:lnTo>
                  <a:lnTo>
                    <a:pt x="126" y="54"/>
                  </a:lnTo>
                  <a:lnTo>
                    <a:pt x="141" y="39"/>
                  </a:lnTo>
                  <a:lnTo>
                    <a:pt x="149" y="36"/>
                  </a:lnTo>
                  <a:lnTo>
                    <a:pt x="154" y="33"/>
                  </a:lnTo>
                  <a:lnTo>
                    <a:pt x="161" y="33"/>
                  </a:lnTo>
                  <a:lnTo>
                    <a:pt x="177" y="45"/>
                  </a:lnTo>
                  <a:lnTo>
                    <a:pt x="179" y="48"/>
                  </a:lnTo>
                  <a:lnTo>
                    <a:pt x="184" y="42"/>
                  </a:lnTo>
                  <a:lnTo>
                    <a:pt x="194" y="33"/>
                  </a:lnTo>
                  <a:lnTo>
                    <a:pt x="199" y="33"/>
                  </a:lnTo>
                  <a:lnTo>
                    <a:pt x="204" y="21"/>
                  </a:lnTo>
                  <a:lnTo>
                    <a:pt x="212" y="18"/>
                  </a:lnTo>
                  <a:lnTo>
                    <a:pt x="220" y="15"/>
                  </a:lnTo>
                  <a:lnTo>
                    <a:pt x="227" y="9"/>
                  </a:lnTo>
                  <a:lnTo>
                    <a:pt x="235" y="9"/>
                  </a:lnTo>
                  <a:lnTo>
                    <a:pt x="240" y="3"/>
                  </a:lnTo>
                  <a:lnTo>
                    <a:pt x="250" y="3"/>
                  </a:lnTo>
                  <a:lnTo>
                    <a:pt x="260" y="3"/>
                  </a:lnTo>
                  <a:lnTo>
                    <a:pt x="273" y="6"/>
                  </a:lnTo>
                  <a:lnTo>
                    <a:pt x="280" y="12"/>
                  </a:lnTo>
                  <a:lnTo>
                    <a:pt x="283" y="18"/>
                  </a:lnTo>
                  <a:lnTo>
                    <a:pt x="285" y="21"/>
                  </a:lnTo>
                  <a:lnTo>
                    <a:pt x="288" y="27"/>
                  </a:lnTo>
                  <a:lnTo>
                    <a:pt x="285" y="30"/>
                  </a:lnTo>
                  <a:lnTo>
                    <a:pt x="285" y="36"/>
                  </a:lnTo>
                  <a:lnTo>
                    <a:pt x="283" y="42"/>
                  </a:lnTo>
                  <a:lnTo>
                    <a:pt x="306" y="57"/>
                  </a:lnTo>
                  <a:lnTo>
                    <a:pt x="313" y="66"/>
                  </a:lnTo>
                  <a:lnTo>
                    <a:pt x="323" y="69"/>
                  </a:lnTo>
                  <a:lnTo>
                    <a:pt x="334" y="75"/>
                  </a:lnTo>
                  <a:lnTo>
                    <a:pt x="336" y="75"/>
                  </a:lnTo>
                  <a:lnTo>
                    <a:pt x="346" y="72"/>
                  </a:lnTo>
                  <a:lnTo>
                    <a:pt x="354" y="57"/>
                  </a:lnTo>
                  <a:lnTo>
                    <a:pt x="356" y="48"/>
                  </a:lnTo>
                  <a:lnTo>
                    <a:pt x="361" y="27"/>
                  </a:lnTo>
                  <a:lnTo>
                    <a:pt x="364" y="18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7378089" y="4032250"/>
              <a:ext cx="562033" cy="106362"/>
            </a:xfrm>
            <a:custGeom>
              <a:avLst/>
              <a:gdLst>
                <a:gd name="T0" fmla="*/ 2147483647 w 278"/>
                <a:gd name="T1" fmla="*/ 2147483647 h 48"/>
                <a:gd name="T2" fmla="*/ 2147483647 w 278"/>
                <a:gd name="T3" fmla="*/ 2147483647 h 48"/>
                <a:gd name="T4" fmla="*/ 2147483647 w 278"/>
                <a:gd name="T5" fmla="*/ 2147483647 h 48"/>
                <a:gd name="T6" fmla="*/ 2147483647 w 278"/>
                <a:gd name="T7" fmla="*/ 2147483647 h 48"/>
                <a:gd name="T8" fmla="*/ 2147483647 w 278"/>
                <a:gd name="T9" fmla="*/ 2147483647 h 48"/>
                <a:gd name="T10" fmla="*/ 2147483647 w 278"/>
                <a:gd name="T11" fmla="*/ 2147483647 h 48"/>
                <a:gd name="T12" fmla="*/ 2147483647 w 278"/>
                <a:gd name="T13" fmla="*/ 2147483647 h 48"/>
                <a:gd name="T14" fmla="*/ 2147483647 w 278"/>
                <a:gd name="T15" fmla="*/ 2147483647 h 48"/>
                <a:gd name="T16" fmla="*/ 2147483647 w 278"/>
                <a:gd name="T17" fmla="*/ 2147483647 h 48"/>
                <a:gd name="T18" fmla="*/ 2147483647 w 278"/>
                <a:gd name="T19" fmla="*/ 2147483647 h 48"/>
                <a:gd name="T20" fmla="*/ 2147483647 w 278"/>
                <a:gd name="T21" fmla="*/ 2147483647 h 48"/>
                <a:gd name="T22" fmla="*/ 2147483647 w 278"/>
                <a:gd name="T23" fmla="*/ 2147483647 h 48"/>
                <a:gd name="T24" fmla="*/ 2147483647 w 278"/>
                <a:gd name="T25" fmla="*/ 2147483647 h 48"/>
                <a:gd name="T26" fmla="*/ 2147483647 w 278"/>
                <a:gd name="T27" fmla="*/ 2147483647 h 48"/>
                <a:gd name="T28" fmla="*/ 2147483647 w 278"/>
                <a:gd name="T29" fmla="*/ 2147483647 h 48"/>
                <a:gd name="T30" fmla="*/ 2147483647 w 278"/>
                <a:gd name="T31" fmla="*/ 2147483647 h 48"/>
                <a:gd name="T32" fmla="*/ 2147483647 w 278"/>
                <a:gd name="T33" fmla="*/ 2147483647 h 48"/>
                <a:gd name="T34" fmla="*/ 2147483647 w 278"/>
                <a:gd name="T35" fmla="*/ 2147483647 h 48"/>
                <a:gd name="T36" fmla="*/ 2147483647 w 278"/>
                <a:gd name="T37" fmla="*/ 2147483647 h 48"/>
                <a:gd name="T38" fmla="*/ 2147483647 w 278"/>
                <a:gd name="T39" fmla="*/ 2147483647 h 48"/>
                <a:gd name="T40" fmla="*/ 2147483647 w 278"/>
                <a:gd name="T41" fmla="*/ 2147483647 h 48"/>
                <a:gd name="T42" fmla="*/ 2147483647 w 278"/>
                <a:gd name="T43" fmla="*/ 2147483647 h 48"/>
                <a:gd name="T44" fmla="*/ 2147483647 w 278"/>
                <a:gd name="T45" fmla="*/ 2147483647 h 48"/>
                <a:gd name="T46" fmla="*/ 2147483647 w 278"/>
                <a:gd name="T47" fmla="*/ 2147483647 h 48"/>
                <a:gd name="T48" fmla="*/ 2147483647 w 278"/>
                <a:gd name="T49" fmla="*/ 2147483647 h 48"/>
                <a:gd name="T50" fmla="*/ 2147483647 w 278"/>
                <a:gd name="T51" fmla="*/ 2147483647 h 48"/>
                <a:gd name="T52" fmla="*/ 2147483647 w 278"/>
                <a:gd name="T53" fmla="*/ 2147483647 h 48"/>
                <a:gd name="T54" fmla="*/ 2147483647 w 278"/>
                <a:gd name="T55" fmla="*/ 2147483647 h 48"/>
                <a:gd name="T56" fmla="*/ 2147483647 w 278"/>
                <a:gd name="T57" fmla="*/ 2147483647 h 48"/>
                <a:gd name="T58" fmla="*/ 2147483647 w 278"/>
                <a:gd name="T59" fmla="*/ 2147483647 h 48"/>
                <a:gd name="T60" fmla="*/ 2147483647 w 278"/>
                <a:gd name="T61" fmla="*/ 2147483647 h 48"/>
                <a:gd name="T62" fmla="*/ 2147483647 w 278"/>
                <a:gd name="T63" fmla="*/ 2147483647 h 48"/>
                <a:gd name="T64" fmla="*/ 2147483647 w 278"/>
                <a:gd name="T65" fmla="*/ 2147483647 h 48"/>
                <a:gd name="T66" fmla="*/ 2147483647 w 278"/>
                <a:gd name="T67" fmla="*/ 2147483647 h 48"/>
                <a:gd name="T68" fmla="*/ 0 w 278"/>
                <a:gd name="T69" fmla="*/ 0 h 4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78"/>
                <a:gd name="T106" fmla="*/ 0 h 48"/>
                <a:gd name="T107" fmla="*/ 278 w 278"/>
                <a:gd name="T108" fmla="*/ 48 h 4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78" h="48">
                  <a:moveTo>
                    <a:pt x="0" y="0"/>
                  </a:moveTo>
                  <a:lnTo>
                    <a:pt x="20" y="6"/>
                  </a:lnTo>
                  <a:lnTo>
                    <a:pt x="38" y="6"/>
                  </a:lnTo>
                  <a:lnTo>
                    <a:pt x="56" y="6"/>
                  </a:lnTo>
                  <a:lnTo>
                    <a:pt x="69" y="6"/>
                  </a:lnTo>
                  <a:lnTo>
                    <a:pt x="76" y="6"/>
                  </a:lnTo>
                  <a:lnTo>
                    <a:pt x="89" y="12"/>
                  </a:lnTo>
                  <a:lnTo>
                    <a:pt x="94" y="21"/>
                  </a:lnTo>
                  <a:lnTo>
                    <a:pt x="101" y="27"/>
                  </a:lnTo>
                  <a:lnTo>
                    <a:pt x="112" y="24"/>
                  </a:lnTo>
                  <a:lnTo>
                    <a:pt x="124" y="24"/>
                  </a:lnTo>
                  <a:lnTo>
                    <a:pt x="137" y="30"/>
                  </a:lnTo>
                  <a:lnTo>
                    <a:pt x="147" y="33"/>
                  </a:lnTo>
                  <a:lnTo>
                    <a:pt x="152" y="33"/>
                  </a:lnTo>
                  <a:lnTo>
                    <a:pt x="152" y="27"/>
                  </a:lnTo>
                  <a:lnTo>
                    <a:pt x="157" y="21"/>
                  </a:lnTo>
                  <a:lnTo>
                    <a:pt x="175" y="24"/>
                  </a:lnTo>
                  <a:lnTo>
                    <a:pt x="190" y="24"/>
                  </a:lnTo>
                  <a:lnTo>
                    <a:pt x="203" y="24"/>
                  </a:lnTo>
                  <a:lnTo>
                    <a:pt x="215" y="30"/>
                  </a:lnTo>
                  <a:lnTo>
                    <a:pt x="220" y="33"/>
                  </a:lnTo>
                  <a:lnTo>
                    <a:pt x="230" y="30"/>
                  </a:lnTo>
                  <a:lnTo>
                    <a:pt x="238" y="27"/>
                  </a:lnTo>
                  <a:lnTo>
                    <a:pt x="243" y="24"/>
                  </a:lnTo>
                  <a:lnTo>
                    <a:pt x="256" y="24"/>
                  </a:lnTo>
                  <a:lnTo>
                    <a:pt x="261" y="21"/>
                  </a:lnTo>
                  <a:lnTo>
                    <a:pt x="273" y="18"/>
                  </a:lnTo>
                  <a:lnTo>
                    <a:pt x="278" y="18"/>
                  </a:lnTo>
                  <a:lnTo>
                    <a:pt x="278" y="30"/>
                  </a:lnTo>
                  <a:lnTo>
                    <a:pt x="273" y="33"/>
                  </a:lnTo>
                  <a:lnTo>
                    <a:pt x="268" y="39"/>
                  </a:lnTo>
                  <a:lnTo>
                    <a:pt x="261" y="39"/>
                  </a:lnTo>
                  <a:lnTo>
                    <a:pt x="253" y="39"/>
                  </a:lnTo>
                  <a:lnTo>
                    <a:pt x="248" y="45"/>
                  </a:lnTo>
                  <a:lnTo>
                    <a:pt x="243" y="45"/>
                  </a:lnTo>
                  <a:lnTo>
                    <a:pt x="235" y="42"/>
                  </a:lnTo>
                  <a:lnTo>
                    <a:pt x="230" y="45"/>
                  </a:lnTo>
                  <a:lnTo>
                    <a:pt x="223" y="45"/>
                  </a:lnTo>
                  <a:lnTo>
                    <a:pt x="218" y="45"/>
                  </a:lnTo>
                  <a:lnTo>
                    <a:pt x="215" y="48"/>
                  </a:lnTo>
                  <a:lnTo>
                    <a:pt x="203" y="48"/>
                  </a:lnTo>
                  <a:lnTo>
                    <a:pt x="198" y="45"/>
                  </a:lnTo>
                  <a:lnTo>
                    <a:pt x="192" y="39"/>
                  </a:lnTo>
                  <a:lnTo>
                    <a:pt x="185" y="45"/>
                  </a:lnTo>
                  <a:lnTo>
                    <a:pt x="180" y="48"/>
                  </a:lnTo>
                  <a:lnTo>
                    <a:pt x="175" y="48"/>
                  </a:lnTo>
                  <a:lnTo>
                    <a:pt x="162" y="39"/>
                  </a:lnTo>
                  <a:lnTo>
                    <a:pt x="160" y="39"/>
                  </a:lnTo>
                  <a:lnTo>
                    <a:pt x="155" y="39"/>
                  </a:lnTo>
                  <a:lnTo>
                    <a:pt x="149" y="45"/>
                  </a:lnTo>
                  <a:lnTo>
                    <a:pt x="142" y="45"/>
                  </a:lnTo>
                  <a:lnTo>
                    <a:pt x="132" y="45"/>
                  </a:lnTo>
                  <a:lnTo>
                    <a:pt x="127" y="42"/>
                  </a:lnTo>
                  <a:lnTo>
                    <a:pt x="122" y="39"/>
                  </a:lnTo>
                  <a:lnTo>
                    <a:pt x="112" y="39"/>
                  </a:lnTo>
                  <a:lnTo>
                    <a:pt x="104" y="45"/>
                  </a:lnTo>
                  <a:lnTo>
                    <a:pt x="96" y="45"/>
                  </a:lnTo>
                  <a:lnTo>
                    <a:pt x="89" y="42"/>
                  </a:lnTo>
                  <a:lnTo>
                    <a:pt x="79" y="36"/>
                  </a:lnTo>
                  <a:lnTo>
                    <a:pt x="69" y="36"/>
                  </a:lnTo>
                  <a:lnTo>
                    <a:pt x="51" y="33"/>
                  </a:lnTo>
                  <a:lnTo>
                    <a:pt x="38" y="30"/>
                  </a:lnTo>
                  <a:lnTo>
                    <a:pt x="31" y="27"/>
                  </a:lnTo>
                  <a:lnTo>
                    <a:pt x="20" y="27"/>
                  </a:lnTo>
                  <a:lnTo>
                    <a:pt x="13" y="21"/>
                  </a:lnTo>
                  <a:lnTo>
                    <a:pt x="5" y="18"/>
                  </a:lnTo>
                  <a:lnTo>
                    <a:pt x="3" y="18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7683719" y="3770312"/>
              <a:ext cx="256402" cy="219075"/>
            </a:xfrm>
            <a:custGeom>
              <a:avLst/>
              <a:gdLst>
                <a:gd name="T0" fmla="*/ 2147483647 w 126"/>
                <a:gd name="T1" fmla="*/ 0 h 98"/>
                <a:gd name="T2" fmla="*/ 2147483647 w 126"/>
                <a:gd name="T3" fmla="*/ 0 h 98"/>
                <a:gd name="T4" fmla="*/ 2147483647 w 126"/>
                <a:gd name="T5" fmla="*/ 2147483647 h 98"/>
                <a:gd name="T6" fmla="*/ 2147483647 w 126"/>
                <a:gd name="T7" fmla="*/ 2147483647 h 98"/>
                <a:gd name="T8" fmla="*/ 2147483647 w 126"/>
                <a:gd name="T9" fmla="*/ 2147483647 h 98"/>
                <a:gd name="T10" fmla="*/ 2147483647 w 126"/>
                <a:gd name="T11" fmla="*/ 2147483647 h 98"/>
                <a:gd name="T12" fmla="*/ 2147483647 w 126"/>
                <a:gd name="T13" fmla="*/ 2147483647 h 98"/>
                <a:gd name="T14" fmla="*/ 2147483647 w 126"/>
                <a:gd name="T15" fmla="*/ 2147483647 h 98"/>
                <a:gd name="T16" fmla="*/ 2147483647 w 126"/>
                <a:gd name="T17" fmla="*/ 2147483647 h 98"/>
                <a:gd name="T18" fmla="*/ 2147483647 w 126"/>
                <a:gd name="T19" fmla="*/ 2147483647 h 98"/>
                <a:gd name="T20" fmla="*/ 2147483647 w 126"/>
                <a:gd name="T21" fmla="*/ 2147483647 h 98"/>
                <a:gd name="T22" fmla="*/ 2147483647 w 126"/>
                <a:gd name="T23" fmla="*/ 2147483647 h 98"/>
                <a:gd name="T24" fmla="*/ 2147483647 w 126"/>
                <a:gd name="T25" fmla="*/ 2147483647 h 98"/>
                <a:gd name="T26" fmla="*/ 2147483647 w 126"/>
                <a:gd name="T27" fmla="*/ 2147483647 h 98"/>
                <a:gd name="T28" fmla="*/ 2147483647 w 126"/>
                <a:gd name="T29" fmla="*/ 2147483647 h 98"/>
                <a:gd name="T30" fmla="*/ 2147483647 w 126"/>
                <a:gd name="T31" fmla="*/ 2147483647 h 98"/>
                <a:gd name="T32" fmla="*/ 2147483647 w 126"/>
                <a:gd name="T33" fmla="*/ 2147483647 h 98"/>
                <a:gd name="T34" fmla="*/ 2147483647 w 126"/>
                <a:gd name="T35" fmla="*/ 2147483647 h 98"/>
                <a:gd name="T36" fmla="*/ 2147483647 w 126"/>
                <a:gd name="T37" fmla="*/ 2147483647 h 98"/>
                <a:gd name="T38" fmla="*/ 2147483647 w 126"/>
                <a:gd name="T39" fmla="*/ 2147483647 h 98"/>
                <a:gd name="T40" fmla="*/ 2147483647 w 126"/>
                <a:gd name="T41" fmla="*/ 2147483647 h 98"/>
                <a:gd name="T42" fmla="*/ 2147483647 w 126"/>
                <a:gd name="T43" fmla="*/ 2147483647 h 98"/>
                <a:gd name="T44" fmla="*/ 2147483647 w 126"/>
                <a:gd name="T45" fmla="*/ 2147483647 h 98"/>
                <a:gd name="T46" fmla="*/ 2147483647 w 126"/>
                <a:gd name="T47" fmla="*/ 2147483647 h 98"/>
                <a:gd name="T48" fmla="*/ 2147483647 w 126"/>
                <a:gd name="T49" fmla="*/ 2147483647 h 98"/>
                <a:gd name="T50" fmla="*/ 2147483647 w 126"/>
                <a:gd name="T51" fmla="*/ 2147483647 h 98"/>
                <a:gd name="T52" fmla="*/ 2147483647 w 126"/>
                <a:gd name="T53" fmla="*/ 2147483647 h 98"/>
                <a:gd name="T54" fmla="*/ 2147483647 w 126"/>
                <a:gd name="T55" fmla="*/ 2147483647 h 98"/>
                <a:gd name="T56" fmla="*/ 2147483647 w 126"/>
                <a:gd name="T57" fmla="*/ 2147483647 h 98"/>
                <a:gd name="T58" fmla="*/ 2147483647 w 126"/>
                <a:gd name="T59" fmla="*/ 2147483647 h 98"/>
                <a:gd name="T60" fmla="*/ 2147483647 w 126"/>
                <a:gd name="T61" fmla="*/ 2147483647 h 98"/>
                <a:gd name="T62" fmla="*/ 2147483647 w 126"/>
                <a:gd name="T63" fmla="*/ 2147483647 h 98"/>
                <a:gd name="T64" fmla="*/ 2147483647 w 126"/>
                <a:gd name="T65" fmla="*/ 2147483647 h 98"/>
                <a:gd name="T66" fmla="*/ 2147483647 w 126"/>
                <a:gd name="T67" fmla="*/ 2147483647 h 98"/>
                <a:gd name="T68" fmla="*/ 2147483647 w 126"/>
                <a:gd name="T69" fmla="*/ 2147483647 h 98"/>
                <a:gd name="T70" fmla="*/ 2147483647 w 126"/>
                <a:gd name="T71" fmla="*/ 2147483647 h 98"/>
                <a:gd name="T72" fmla="*/ 2147483647 w 126"/>
                <a:gd name="T73" fmla="*/ 2147483647 h 98"/>
                <a:gd name="T74" fmla="*/ 2147483647 w 126"/>
                <a:gd name="T75" fmla="*/ 2147483647 h 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6"/>
                <a:gd name="T115" fmla="*/ 0 h 98"/>
                <a:gd name="T116" fmla="*/ 126 w 126"/>
                <a:gd name="T117" fmla="*/ 98 h 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6" h="98">
                  <a:moveTo>
                    <a:pt x="30" y="0"/>
                  </a:moveTo>
                  <a:lnTo>
                    <a:pt x="61" y="0"/>
                  </a:lnTo>
                  <a:lnTo>
                    <a:pt x="91" y="0"/>
                  </a:lnTo>
                  <a:lnTo>
                    <a:pt x="106" y="0"/>
                  </a:lnTo>
                  <a:lnTo>
                    <a:pt x="126" y="9"/>
                  </a:lnTo>
                  <a:lnTo>
                    <a:pt x="114" y="12"/>
                  </a:lnTo>
                  <a:lnTo>
                    <a:pt x="106" y="15"/>
                  </a:lnTo>
                  <a:lnTo>
                    <a:pt x="101" y="18"/>
                  </a:lnTo>
                  <a:lnTo>
                    <a:pt x="99" y="21"/>
                  </a:lnTo>
                  <a:lnTo>
                    <a:pt x="99" y="24"/>
                  </a:lnTo>
                  <a:lnTo>
                    <a:pt x="99" y="29"/>
                  </a:lnTo>
                  <a:lnTo>
                    <a:pt x="89" y="32"/>
                  </a:lnTo>
                  <a:lnTo>
                    <a:pt x="81" y="32"/>
                  </a:lnTo>
                  <a:lnTo>
                    <a:pt x="78" y="32"/>
                  </a:lnTo>
                  <a:lnTo>
                    <a:pt x="71" y="32"/>
                  </a:lnTo>
                  <a:lnTo>
                    <a:pt x="68" y="29"/>
                  </a:lnTo>
                  <a:lnTo>
                    <a:pt x="61" y="24"/>
                  </a:lnTo>
                  <a:lnTo>
                    <a:pt x="56" y="18"/>
                  </a:lnTo>
                  <a:lnTo>
                    <a:pt x="43" y="18"/>
                  </a:lnTo>
                  <a:lnTo>
                    <a:pt x="40" y="18"/>
                  </a:lnTo>
                  <a:lnTo>
                    <a:pt x="38" y="27"/>
                  </a:lnTo>
                  <a:lnTo>
                    <a:pt x="40" y="32"/>
                  </a:lnTo>
                  <a:lnTo>
                    <a:pt x="40" y="38"/>
                  </a:lnTo>
                  <a:lnTo>
                    <a:pt x="40" y="44"/>
                  </a:lnTo>
                  <a:lnTo>
                    <a:pt x="48" y="41"/>
                  </a:lnTo>
                  <a:lnTo>
                    <a:pt x="56" y="35"/>
                  </a:lnTo>
                  <a:lnTo>
                    <a:pt x="61" y="35"/>
                  </a:lnTo>
                  <a:lnTo>
                    <a:pt x="66" y="41"/>
                  </a:lnTo>
                  <a:lnTo>
                    <a:pt x="66" y="44"/>
                  </a:lnTo>
                  <a:lnTo>
                    <a:pt x="63" y="50"/>
                  </a:lnTo>
                  <a:lnTo>
                    <a:pt x="61" y="53"/>
                  </a:lnTo>
                  <a:lnTo>
                    <a:pt x="61" y="56"/>
                  </a:lnTo>
                  <a:lnTo>
                    <a:pt x="61" y="59"/>
                  </a:lnTo>
                  <a:lnTo>
                    <a:pt x="63" y="65"/>
                  </a:lnTo>
                  <a:lnTo>
                    <a:pt x="71" y="71"/>
                  </a:lnTo>
                  <a:lnTo>
                    <a:pt x="71" y="77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3" y="92"/>
                  </a:lnTo>
                  <a:lnTo>
                    <a:pt x="58" y="95"/>
                  </a:lnTo>
                  <a:lnTo>
                    <a:pt x="53" y="95"/>
                  </a:lnTo>
                  <a:lnTo>
                    <a:pt x="48" y="95"/>
                  </a:lnTo>
                  <a:lnTo>
                    <a:pt x="48" y="89"/>
                  </a:lnTo>
                  <a:lnTo>
                    <a:pt x="48" y="80"/>
                  </a:lnTo>
                  <a:lnTo>
                    <a:pt x="43" y="77"/>
                  </a:lnTo>
                  <a:lnTo>
                    <a:pt x="40" y="71"/>
                  </a:lnTo>
                  <a:lnTo>
                    <a:pt x="43" y="62"/>
                  </a:lnTo>
                  <a:lnTo>
                    <a:pt x="38" y="59"/>
                  </a:lnTo>
                  <a:lnTo>
                    <a:pt x="28" y="62"/>
                  </a:lnTo>
                  <a:lnTo>
                    <a:pt x="23" y="59"/>
                  </a:lnTo>
                  <a:lnTo>
                    <a:pt x="18" y="62"/>
                  </a:lnTo>
                  <a:lnTo>
                    <a:pt x="23" y="68"/>
                  </a:lnTo>
                  <a:lnTo>
                    <a:pt x="30" y="71"/>
                  </a:lnTo>
                  <a:lnTo>
                    <a:pt x="30" y="74"/>
                  </a:lnTo>
                  <a:lnTo>
                    <a:pt x="35" y="80"/>
                  </a:lnTo>
                  <a:lnTo>
                    <a:pt x="35" y="83"/>
                  </a:lnTo>
                  <a:lnTo>
                    <a:pt x="30" y="92"/>
                  </a:lnTo>
                  <a:lnTo>
                    <a:pt x="25" y="98"/>
                  </a:lnTo>
                  <a:lnTo>
                    <a:pt x="23" y="98"/>
                  </a:lnTo>
                  <a:lnTo>
                    <a:pt x="23" y="95"/>
                  </a:lnTo>
                  <a:lnTo>
                    <a:pt x="23" y="89"/>
                  </a:lnTo>
                  <a:lnTo>
                    <a:pt x="25" y="83"/>
                  </a:lnTo>
                  <a:lnTo>
                    <a:pt x="18" y="80"/>
                  </a:lnTo>
                  <a:lnTo>
                    <a:pt x="8" y="74"/>
                  </a:lnTo>
                  <a:lnTo>
                    <a:pt x="8" y="71"/>
                  </a:lnTo>
                  <a:lnTo>
                    <a:pt x="0" y="68"/>
                  </a:lnTo>
                  <a:lnTo>
                    <a:pt x="3" y="59"/>
                  </a:lnTo>
                  <a:lnTo>
                    <a:pt x="8" y="53"/>
                  </a:lnTo>
                  <a:lnTo>
                    <a:pt x="13" y="47"/>
                  </a:lnTo>
                  <a:lnTo>
                    <a:pt x="18" y="38"/>
                  </a:lnTo>
                  <a:lnTo>
                    <a:pt x="18" y="29"/>
                  </a:lnTo>
                  <a:lnTo>
                    <a:pt x="18" y="24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18" y="12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7412959" y="3670300"/>
              <a:ext cx="287170" cy="312737"/>
            </a:xfrm>
            <a:custGeom>
              <a:avLst/>
              <a:gdLst>
                <a:gd name="T0" fmla="*/ 0 w 142"/>
                <a:gd name="T1" fmla="*/ 2147483647 h 140"/>
                <a:gd name="T2" fmla="*/ 2147483647 w 142"/>
                <a:gd name="T3" fmla="*/ 2147483647 h 140"/>
                <a:gd name="T4" fmla="*/ 2147483647 w 142"/>
                <a:gd name="T5" fmla="*/ 2147483647 h 140"/>
                <a:gd name="T6" fmla="*/ 2147483647 w 142"/>
                <a:gd name="T7" fmla="*/ 2147483647 h 140"/>
                <a:gd name="T8" fmla="*/ 2147483647 w 142"/>
                <a:gd name="T9" fmla="*/ 0 h 140"/>
                <a:gd name="T10" fmla="*/ 2147483647 w 142"/>
                <a:gd name="T11" fmla="*/ 2147483647 h 140"/>
                <a:gd name="T12" fmla="*/ 2147483647 w 142"/>
                <a:gd name="T13" fmla="*/ 2147483647 h 140"/>
                <a:gd name="T14" fmla="*/ 2147483647 w 142"/>
                <a:gd name="T15" fmla="*/ 2147483647 h 140"/>
                <a:gd name="T16" fmla="*/ 2147483647 w 142"/>
                <a:gd name="T17" fmla="*/ 0 h 140"/>
                <a:gd name="T18" fmla="*/ 2147483647 w 142"/>
                <a:gd name="T19" fmla="*/ 0 h 140"/>
                <a:gd name="T20" fmla="*/ 2147483647 w 142"/>
                <a:gd name="T21" fmla="*/ 2147483647 h 140"/>
                <a:gd name="T22" fmla="*/ 2147483647 w 142"/>
                <a:gd name="T23" fmla="*/ 2147483647 h 140"/>
                <a:gd name="T24" fmla="*/ 2147483647 w 142"/>
                <a:gd name="T25" fmla="*/ 2147483647 h 140"/>
                <a:gd name="T26" fmla="*/ 2147483647 w 142"/>
                <a:gd name="T27" fmla="*/ 2147483647 h 140"/>
                <a:gd name="T28" fmla="*/ 2147483647 w 142"/>
                <a:gd name="T29" fmla="*/ 2147483647 h 140"/>
                <a:gd name="T30" fmla="*/ 2147483647 w 142"/>
                <a:gd name="T31" fmla="*/ 2147483647 h 140"/>
                <a:gd name="T32" fmla="*/ 2147483647 w 142"/>
                <a:gd name="T33" fmla="*/ 2147483647 h 140"/>
                <a:gd name="T34" fmla="*/ 2147483647 w 142"/>
                <a:gd name="T35" fmla="*/ 2147483647 h 140"/>
                <a:gd name="T36" fmla="*/ 2147483647 w 142"/>
                <a:gd name="T37" fmla="*/ 2147483647 h 140"/>
                <a:gd name="T38" fmla="*/ 2147483647 w 142"/>
                <a:gd name="T39" fmla="*/ 2147483647 h 140"/>
                <a:gd name="T40" fmla="*/ 2147483647 w 142"/>
                <a:gd name="T41" fmla="*/ 2147483647 h 140"/>
                <a:gd name="T42" fmla="*/ 2147483647 w 142"/>
                <a:gd name="T43" fmla="*/ 2147483647 h 140"/>
                <a:gd name="T44" fmla="*/ 2147483647 w 142"/>
                <a:gd name="T45" fmla="*/ 2147483647 h 140"/>
                <a:gd name="T46" fmla="*/ 2147483647 w 142"/>
                <a:gd name="T47" fmla="*/ 2147483647 h 140"/>
                <a:gd name="T48" fmla="*/ 2147483647 w 142"/>
                <a:gd name="T49" fmla="*/ 2147483647 h 140"/>
                <a:gd name="T50" fmla="*/ 2147483647 w 142"/>
                <a:gd name="T51" fmla="*/ 2147483647 h 140"/>
                <a:gd name="T52" fmla="*/ 2147483647 w 142"/>
                <a:gd name="T53" fmla="*/ 2147483647 h 140"/>
                <a:gd name="T54" fmla="*/ 2147483647 w 142"/>
                <a:gd name="T55" fmla="*/ 2147483647 h 140"/>
                <a:gd name="T56" fmla="*/ 2147483647 w 142"/>
                <a:gd name="T57" fmla="*/ 2147483647 h 140"/>
                <a:gd name="T58" fmla="*/ 2147483647 w 142"/>
                <a:gd name="T59" fmla="*/ 2147483647 h 140"/>
                <a:gd name="T60" fmla="*/ 2147483647 w 142"/>
                <a:gd name="T61" fmla="*/ 2147483647 h 140"/>
                <a:gd name="T62" fmla="*/ 2147483647 w 142"/>
                <a:gd name="T63" fmla="*/ 2147483647 h 140"/>
                <a:gd name="T64" fmla="*/ 2147483647 w 142"/>
                <a:gd name="T65" fmla="*/ 2147483647 h 140"/>
                <a:gd name="T66" fmla="*/ 2147483647 w 142"/>
                <a:gd name="T67" fmla="*/ 2147483647 h 140"/>
                <a:gd name="T68" fmla="*/ 2147483647 w 142"/>
                <a:gd name="T69" fmla="*/ 2147483647 h 140"/>
                <a:gd name="T70" fmla="*/ 2147483647 w 142"/>
                <a:gd name="T71" fmla="*/ 2147483647 h 140"/>
                <a:gd name="T72" fmla="*/ 2147483647 w 142"/>
                <a:gd name="T73" fmla="*/ 2147483647 h 140"/>
                <a:gd name="T74" fmla="*/ 0 w 142"/>
                <a:gd name="T75" fmla="*/ 2147483647 h 14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140"/>
                <a:gd name="T116" fmla="*/ 142 w 142"/>
                <a:gd name="T117" fmla="*/ 140 h 14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140">
                  <a:moveTo>
                    <a:pt x="0" y="48"/>
                  </a:moveTo>
                  <a:lnTo>
                    <a:pt x="28" y="24"/>
                  </a:lnTo>
                  <a:lnTo>
                    <a:pt x="45" y="15"/>
                  </a:lnTo>
                  <a:lnTo>
                    <a:pt x="51" y="9"/>
                  </a:lnTo>
                  <a:lnTo>
                    <a:pt x="73" y="0"/>
                  </a:lnTo>
                  <a:lnTo>
                    <a:pt x="86" y="18"/>
                  </a:lnTo>
                  <a:lnTo>
                    <a:pt x="99" y="9"/>
                  </a:lnTo>
                  <a:lnTo>
                    <a:pt x="104" y="6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1" y="6"/>
                  </a:lnTo>
                  <a:lnTo>
                    <a:pt x="121" y="12"/>
                  </a:lnTo>
                  <a:lnTo>
                    <a:pt x="114" y="18"/>
                  </a:lnTo>
                  <a:lnTo>
                    <a:pt x="114" y="24"/>
                  </a:lnTo>
                  <a:lnTo>
                    <a:pt x="131" y="45"/>
                  </a:lnTo>
                  <a:lnTo>
                    <a:pt x="134" y="57"/>
                  </a:lnTo>
                  <a:lnTo>
                    <a:pt x="139" y="57"/>
                  </a:lnTo>
                  <a:lnTo>
                    <a:pt x="142" y="63"/>
                  </a:lnTo>
                  <a:lnTo>
                    <a:pt x="134" y="69"/>
                  </a:lnTo>
                  <a:lnTo>
                    <a:pt x="129" y="66"/>
                  </a:lnTo>
                  <a:lnTo>
                    <a:pt x="119" y="69"/>
                  </a:lnTo>
                  <a:lnTo>
                    <a:pt x="121" y="83"/>
                  </a:lnTo>
                  <a:lnTo>
                    <a:pt x="109" y="89"/>
                  </a:lnTo>
                  <a:lnTo>
                    <a:pt x="109" y="110"/>
                  </a:lnTo>
                  <a:lnTo>
                    <a:pt x="109" y="125"/>
                  </a:lnTo>
                  <a:lnTo>
                    <a:pt x="104" y="131"/>
                  </a:lnTo>
                  <a:lnTo>
                    <a:pt x="99" y="140"/>
                  </a:lnTo>
                  <a:lnTo>
                    <a:pt x="91" y="137"/>
                  </a:lnTo>
                  <a:lnTo>
                    <a:pt x="83" y="134"/>
                  </a:lnTo>
                  <a:lnTo>
                    <a:pt x="76" y="128"/>
                  </a:lnTo>
                  <a:lnTo>
                    <a:pt x="71" y="122"/>
                  </a:lnTo>
                  <a:lnTo>
                    <a:pt x="48" y="122"/>
                  </a:lnTo>
                  <a:lnTo>
                    <a:pt x="30" y="119"/>
                  </a:lnTo>
                  <a:lnTo>
                    <a:pt x="18" y="104"/>
                  </a:lnTo>
                  <a:lnTo>
                    <a:pt x="10" y="95"/>
                  </a:lnTo>
                  <a:lnTo>
                    <a:pt x="5" y="89"/>
                  </a:lnTo>
                  <a:lnTo>
                    <a:pt x="5" y="74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8016016" y="3841750"/>
              <a:ext cx="539470" cy="288925"/>
            </a:xfrm>
            <a:custGeom>
              <a:avLst/>
              <a:gdLst>
                <a:gd name="T0" fmla="*/ 2147483647 w 266"/>
                <a:gd name="T1" fmla="*/ 2147483647 h 129"/>
                <a:gd name="T2" fmla="*/ 2147483647 w 266"/>
                <a:gd name="T3" fmla="*/ 2147483647 h 129"/>
                <a:gd name="T4" fmla="*/ 2147483647 w 266"/>
                <a:gd name="T5" fmla="*/ 2147483647 h 129"/>
                <a:gd name="T6" fmla="*/ 2147483647 w 266"/>
                <a:gd name="T7" fmla="*/ 2147483647 h 129"/>
                <a:gd name="T8" fmla="*/ 2147483647 w 266"/>
                <a:gd name="T9" fmla="*/ 2147483647 h 129"/>
                <a:gd name="T10" fmla="*/ 2147483647 w 266"/>
                <a:gd name="T11" fmla="*/ 2147483647 h 129"/>
                <a:gd name="T12" fmla="*/ 2147483647 w 266"/>
                <a:gd name="T13" fmla="*/ 2147483647 h 129"/>
                <a:gd name="T14" fmla="*/ 2147483647 w 266"/>
                <a:gd name="T15" fmla="*/ 2147483647 h 129"/>
                <a:gd name="T16" fmla="*/ 2147483647 w 266"/>
                <a:gd name="T17" fmla="*/ 2147483647 h 129"/>
                <a:gd name="T18" fmla="*/ 2147483647 w 266"/>
                <a:gd name="T19" fmla="*/ 2147483647 h 129"/>
                <a:gd name="T20" fmla="*/ 2147483647 w 266"/>
                <a:gd name="T21" fmla="*/ 2147483647 h 129"/>
                <a:gd name="T22" fmla="*/ 2147483647 w 266"/>
                <a:gd name="T23" fmla="*/ 2147483647 h 129"/>
                <a:gd name="T24" fmla="*/ 2147483647 w 266"/>
                <a:gd name="T25" fmla="*/ 2147483647 h 129"/>
                <a:gd name="T26" fmla="*/ 2147483647 w 266"/>
                <a:gd name="T27" fmla="*/ 2147483647 h 129"/>
                <a:gd name="T28" fmla="*/ 2147483647 w 266"/>
                <a:gd name="T29" fmla="*/ 2147483647 h 129"/>
                <a:gd name="T30" fmla="*/ 2147483647 w 266"/>
                <a:gd name="T31" fmla="*/ 2147483647 h 129"/>
                <a:gd name="T32" fmla="*/ 2147483647 w 266"/>
                <a:gd name="T33" fmla="*/ 2147483647 h 129"/>
                <a:gd name="T34" fmla="*/ 2147483647 w 266"/>
                <a:gd name="T35" fmla="*/ 2147483647 h 129"/>
                <a:gd name="T36" fmla="*/ 2147483647 w 266"/>
                <a:gd name="T37" fmla="*/ 2147483647 h 129"/>
                <a:gd name="T38" fmla="*/ 2147483647 w 266"/>
                <a:gd name="T39" fmla="*/ 2147483647 h 129"/>
                <a:gd name="T40" fmla="*/ 2147483647 w 266"/>
                <a:gd name="T41" fmla="*/ 2147483647 h 129"/>
                <a:gd name="T42" fmla="*/ 2147483647 w 266"/>
                <a:gd name="T43" fmla="*/ 2147483647 h 129"/>
                <a:gd name="T44" fmla="*/ 2147483647 w 266"/>
                <a:gd name="T45" fmla="*/ 2147483647 h 129"/>
                <a:gd name="T46" fmla="*/ 2147483647 w 266"/>
                <a:gd name="T47" fmla="*/ 2147483647 h 129"/>
                <a:gd name="T48" fmla="*/ 2147483647 w 266"/>
                <a:gd name="T49" fmla="*/ 2147483647 h 129"/>
                <a:gd name="T50" fmla="*/ 2147483647 w 266"/>
                <a:gd name="T51" fmla="*/ 2147483647 h 129"/>
                <a:gd name="T52" fmla="*/ 2147483647 w 266"/>
                <a:gd name="T53" fmla="*/ 2147483647 h 129"/>
                <a:gd name="T54" fmla="*/ 2147483647 w 266"/>
                <a:gd name="T55" fmla="*/ 2147483647 h 129"/>
                <a:gd name="T56" fmla="*/ 2147483647 w 266"/>
                <a:gd name="T57" fmla="*/ 2147483647 h 129"/>
                <a:gd name="T58" fmla="*/ 2147483647 w 266"/>
                <a:gd name="T59" fmla="*/ 2147483647 h 129"/>
                <a:gd name="T60" fmla="*/ 2147483647 w 266"/>
                <a:gd name="T61" fmla="*/ 2147483647 h 129"/>
                <a:gd name="T62" fmla="*/ 2147483647 w 266"/>
                <a:gd name="T63" fmla="*/ 2147483647 h 12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6"/>
                <a:gd name="T97" fmla="*/ 0 h 129"/>
                <a:gd name="T98" fmla="*/ 266 w 266"/>
                <a:gd name="T99" fmla="*/ 129 h 12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6" h="129">
                  <a:moveTo>
                    <a:pt x="0" y="0"/>
                  </a:moveTo>
                  <a:lnTo>
                    <a:pt x="26" y="3"/>
                  </a:lnTo>
                  <a:lnTo>
                    <a:pt x="43" y="3"/>
                  </a:lnTo>
                  <a:lnTo>
                    <a:pt x="54" y="21"/>
                  </a:lnTo>
                  <a:lnTo>
                    <a:pt x="54" y="27"/>
                  </a:lnTo>
                  <a:lnTo>
                    <a:pt x="56" y="30"/>
                  </a:lnTo>
                  <a:lnTo>
                    <a:pt x="64" y="27"/>
                  </a:lnTo>
                  <a:lnTo>
                    <a:pt x="74" y="27"/>
                  </a:lnTo>
                  <a:lnTo>
                    <a:pt x="81" y="30"/>
                  </a:lnTo>
                  <a:lnTo>
                    <a:pt x="92" y="21"/>
                  </a:lnTo>
                  <a:lnTo>
                    <a:pt x="94" y="21"/>
                  </a:lnTo>
                  <a:lnTo>
                    <a:pt x="102" y="18"/>
                  </a:lnTo>
                  <a:lnTo>
                    <a:pt x="109" y="18"/>
                  </a:lnTo>
                  <a:lnTo>
                    <a:pt x="132" y="27"/>
                  </a:lnTo>
                  <a:lnTo>
                    <a:pt x="142" y="27"/>
                  </a:lnTo>
                  <a:lnTo>
                    <a:pt x="152" y="33"/>
                  </a:lnTo>
                  <a:lnTo>
                    <a:pt x="162" y="36"/>
                  </a:lnTo>
                  <a:lnTo>
                    <a:pt x="172" y="42"/>
                  </a:lnTo>
                  <a:lnTo>
                    <a:pt x="180" y="45"/>
                  </a:lnTo>
                  <a:lnTo>
                    <a:pt x="200" y="51"/>
                  </a:lnTo>
                  <a:lnTo>
                    <a:pt x="208" y="60"/>
                  </a:lnTo>
                  <a:lnTo>
                    <a:pt x="213" y="69"/>
                  </a:lnTo>
                  <a:lnTo>
                    <a:pt x="210" y="72"/>
                  </a:lnTo>
                  <a:lnTo>
                    <a:pt x="218" y="78"/>
                  </a:lnTo>
                  <a:lnTo>
                    <a:pt x="226" y="78"/>
                  </a:lnTo>
                  <a:lnTo>
                    <a:pt x="228" y="81"/>
                  </a:lnTo>
                  <a:lnTo>
                    <a:pt x="236" y="81"/>
                  </a:lnTo>
                  <a:lnTo>
                    <a:pt x="246" y="90"/>
                  </a:lnTo>
                  <a:lnTo>
                    <a:pt x="246" y="96"/>
                  </a:lnTo>
                  <a:lnTo>
                    <a:pt x="253" y="102"/>
                  </a:lnTo>
                  <a:lnTo>
                    <a:pt x="256" y="105"/>
                  </a:lnTo>
                  <a:lnTo>
                    <a:pt x="266" y="117"/>
                  </a:lnTo>
                  <a:lnTo>
                    <a:pt x="258" y="129"/>
                  </a:lnTo>
                  <a:lnTo>
                    <a:pt x="253" y="129"/>
                  </a:lnTo>
                  <a:lnTo>
                    <a:pt x="246" y="129"/>
                  </a:lnTo>
                  <a:lnTo>
                    <a:pt x="243" y="123"/>
                  </a:lnTo>
                  <a:lnTo>
                    <a:pt x="238" y="123"/>
                  </a:lnTo>
                  <a:lnTo>
                    <a:pt x="233" y="126"/>
                  </a:lnTo>
                  <a:lnTo>
                    <a:pt x="210" y="102"/>
                  </a:lnTo>
                  <a:lnTo>
                    <a:pt x="198" y="102"/>
                  </a:lnTo>
                  <a:lnTo>
                    <a:pt x="185" y="102"/>
                  </a:lnTo>
                  <a:lnTo>
                    <a:pt x="180" y="105"/>
                  </a:lnTo>
                  <a:lnTo>
                    <a:pt x="175" y="108"/>
                  </a:lnTo>
                  <a:lnTo>
                    <a:pt x="172" y="105"/>
                  </a:lnTo>
                  <a:lnTo>
                    <a:pt x="167" y="114"/>
                  </a:lnTo>
                  <a:lnTo>
                    <a:pt x="160" y="123"/>
                  </a:lnTo>
                  <a:lnTo>
                    <a:pt x="152" y="120"/>
                  </a:lnTo>
                  <a:lnTo>
                    <a:pt x="142" y="117"/>
                  </a:lnTo>
                  <a:lnTo>
                    <a:pt x="137" y="117"/>
                  </a:lnTo>
                  <a:lnTo>
                    <a:pt x="127" y="114"/>
                  </a:lnTo>
                  <a:lnTo>
                    <a:pt x="124" y="117"/>
                  </a:lnTo>
                  <a:lnTo>
                    <a:pt x="117" y="102"/>
                  </a:lnTo>
                  <a:lnTo>
                    <a:pt x="107" y="87"/>
                  </a:lnTo>
                  <a:lnTo>
                    <a:pt x="97" y="72"/>
                  </a:lnTo>
                  <a:lnTo>
                    <a:pt x="86" y="60"/>
                  </a:lnTo>
                  <a:lnTo>
                    <a:pt x="81" y="51"/>
                  </a:lnTo>
                  <a:lnTo>
                    <a:pt x="64" y="51"/>
                  </a:lnTo>
                  <a:lnTo>
                    <a:pt x="48" y="57"/>
                  </a:lnTo>
                  <a:lnTo>
                    <a:pt x="41" y="51"/>
                  </a:lnTo>
                  <a:lnTo>
                    <a:pt x="26" y="45"/>
                  </a:lnTo>
                  <a:lnTo>
                    <a:pt x="18" y="42"/>
                  </a:lnTo>
                  <a:lnTo>
                    <a:pt x="18" y="24"/>
                  </a:lnTo>
                  <a:lnTo>
                    <a:pt x="21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7015023" y="3643312"/>
              <a:ext cx="326144" cy="373063"/>
            </a:xfrm>
            <a:custGeom>
              <a:avLst/>
              <a:gdLst>
                <a:gd name="T0" fmla="*/ 0 w 161"/>
                <a:gd name="T1" fmla="*/ 2147483647 h 167"/>
                <a:gd name="T2" fmla="*/ 2147483647 w 161"/>
                <a:gd name="T3" fmla="*/ 0 h 167"/>
                <a:gd name="T4" fmla="*/ 2147483647 w 161"/>
                <a:gd name="T5" fmla="*/ 2147483647 h 167"/>
                <a:gd name="T6" fmla="*/ 2147483647 w 161"/>
                <a:gd name="T7" fmla="*/ 2147483647 h 167"/>
                <a:gd name="T8" fmla="*/ 2147483647 w 161"/>
                <a:gd name="T9" fmla="*/ 2147483647 h 167"/>
                <a:gd name="T10" fmla="*/ 2147483647 w 161"/>
                <a:gd name="T11" fmla="*/ 2147483647 h 167"/>
                <a:gd name="T12" fmla="*/ 2147483647 w 161"/>
                <a:gd name="T13" fmla="*/ 2147483647 h 167"/>
                <a:gd name="T14" fmla="*/ 2147483647 w 161"/>
                <a:gd name="T15" fmla="*/ 2147483647 h 167"/>
                <a:gd name="T16" fmla="*/ 2147483647 w 161"/>
                <a:gd name="T17" fmla="*/ 2147483647 h 167"/>
                <a:gd name="T18" fmla="*/ 2147483647 w 161"/>
                <a:gd name="T19" fmla="*/ 2147483647 h 167"/>
                <a:gd name="T20" fmla="*/ 2147483647 w 161"/>
                <a:gd name="T21" fmla="*/ 2147483647 h 167"/>
                <a:gd name="T22" fmla="*/ 2147483647 w 161"/>
                <a:gd name="T23" fmla="*/ 2147483647 h 167"/>
                <a:gd name="T24" fmla="*/ 2147483647 w 161"/>
                <a:gd name="T25" fmla="*/ 2147483647 h 167"/>
                <a:gd name="T26" fmla="*/ 2147483647 w 161"/>
                <a:gd name="T27" fmla="*/ 2147483647 h 167"/>
                <a:gd name="T28" fmla="*/ 2147483647 w 161"/>
                <a:gd name="T29" fmla="*/ 2147483647 h 167"/>
                <a:gd name="T30" fmla="*/ 2147483647 w 161"/>
                <a:gd name="T31" fmla="*/ 2147483647 h 167"/>
                <a:gd name="T32" fmla="*/ 2147483647 w 161"/>
                <a:gd name="T33" fmla="*/ 2147483647 h 167"/>
                <a:gd name="T34" fmla="*/ 2147483647 w 161"/>
                <a:gd name="T35" fmla="*/ 2147483647 h 167"/>
                <a:gd name="T36" fmla="*/ 2147483647 w 161"/>
                <a:gd name="T37" fmla="*/ 2147483647 h 167"/>
                <a:gd name="T38" fmla="*/ 2147483647 w 161"/>
                <a:gd name="T39" fmla="*/ 2147483647 h 167"/>
                <a:gd name="T40" fmla="*/ 2147483647 w 161"/>
                <a:gd name="T41" fmla="*/ 2147483647 h 167"/>
                <a:gd name="T42" fmla="*/ 2147483647 w 161"/>
                <a:gd name="T43" fmla="*/ 2147483647 h 167"/>
                <a:gd name="T44" fmla="*/ 2147483647 w 161"/>
                <a:gd name="T45" fmla="*/ 2147483647 h 167"/>
                <a:gd name="T46" fmla="*/ 2147483647 w 161"/>
                <a:gd name="T47" fmla="*/ 2147483647 h 167"/>
                <a:gd name="T48" fmla="*/ 2147483647 w 161"/>
                <a:gd name="T49" fmla="*/ 2147483647 h 167"/>
                <a:gd name="T50" fmla="*/ 2147483647 w 161"/>
                <a:gd name="T51" fmla="*/ 2147483647 h 167"/>
                <a:gd name="T52" fmla="*/ 2147483647 w 161"/>
                <a:gd name="T53" fmla="*/ 2147483647 h 167"/>
                <a:gd name="T54" fmla="*/ 2147483647 w 161"/>
                <a:gd name="T55" fmla="*/ 2147483647 h 167"/>
                <a:gd name="T56" fmla="*/ 2147483647 w 161"/>
                <a:gd name="T57" fmla="*/ 2147483647 h 167"/>
                <a:gd name="T58" fmla="*/ 2147483647 w 161"/>
                <a:gd name="T59" fmla="*/ 2147483647 h 167"/>
                <a:gd name="T60" fmla="*/ 2147483647 w 161"/>
                <a:gd name="T61" fmla="*/ 2147483647 h 167"/>
                <a:gd name="T62" fmla="*/ 2147483647 w 161"/>
                <a:gd name="T63" fmla="*/ 2147483647 h 167"/>
                <a:gd name="T64" fmla="*/ 2147483647 w 161"/>
                <a:gd name="T65" fmla="*/ 2147483647 h 167"/>
                <a:gd name="T66" fmla="*/ 2147483647 w 161"/>
                <a:gd name="T67" fmla="*/ 2147483647 h 167"/>
                <a:gd name="T68" fmla="*/ 2147483647 w 161"/>
                <a:gd name="T69" fmla="*/ 2147483647 h 167"/>
                <a:gd name="T70" fmla="*/ 2147483647 w 161"/>
                <a:gd name="T71" fmla="*/ 2147483647 h 167"/>
                <a:gd name="T72" fmla="*/ 2147483647 w 161"/>
                <a:gd name="T73" fmla="*/ 2147483647 h 167"/>
                <a:gd name="T74" fmla="*/ 2147483647 w 161"/>
                <a:gd name="T75" fmla="*/ 2147483647 h 167"/>
                <a:gd name="T76" fmla="*/ 0 w 161"/>
                <a:gd name="T77" fmla="*/ 2147483647 h 16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1"/>
                <a:gd name="T118" fmla="*/ 0 h 167"/>
                <a:gd name="T119" fmla="*/ 161 w 161"/>
                <a:gd name="T120" fmla="*/ 167 h 16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1" h="167">
                  <a:moveTo>
                    <a:pt x="0" y="3"/>
                  </a:moveTo>
                  <a:lnTo>
                    <a:pt x="17" y="0"/>
                  </a:lnTo>
                  <a:lnTo>
                    <a:pt x="35" y="6"/>
                  </a:lnTo>
                  <a:lnTo>
                    <a:pt x="38" y="15"/>
                  </a:lnTo>
                  <a:lnTo>
                    <a:pt x="38" y="18"/>
                  </a:lnTo>
                  <a:lnTo>
                    <a:pt x="43" y="18"/>
                  </a:lnTo>
                  <a:lnTo>
                    <a:pt x="43" y="21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68" y="48"/>
                  </a:lnTo>
                  <a:lnTo>
                    <a:pt x="70" y="48"/>
                  </a:lnTo>
                  <a:lnTo>
                    <a:pt x="73" y="51"/>
                  </a:lnTo>
                  <a:lnTo>
                    <a:pt x="78" y="57"/>
                  </a:lnTo>
                  <a:lnTo>
                    <a:pt x="81" y="57"/>
                  </a:lnTo>
                  <a:lnTo>
                    <a:pt x="93" y="63"/>
                  </a:lnTo>
                  <a:lnTo>
                    <a:pt x="118" y="66"/>
                  </a:lnTo>
                  <a:lnTo>
                    <a:pt x="121" y="86"/>
                  </a:lnTo>
                  <a:lnTo>
                    <a:pt x="126" y="89"/>
                  </a:lnTo>
                  <a:lnTo>
                    <a:pt x="124" y="98"/>
                  </a:lnTo>
                  <a:lnTo>
                    <a:pt x="139" y="107"/>
                  </a:lnTo>
                  <a:lnTo>
                    <a:pt x="154" y="113"/>
                  </a:lnTo>
                  <a:lnTo>
                    <a:pt x="154" y="149"/>
                  </a:lnTo>
                  <a:lnTo>
                    <a:pt x="161" y="161"/>
                  </a:lnTo>
                  <a:lnTo>
                    <a:pt x="156" y="167"/>
                  </a:lnTo>
                  <a:lnTo>
                    <a:pt x="146" y="167"/>
                  </a:lnTo>
                  <a:lnTo>
                    <a:pt x="146" y="155"/>
                  </a:lnTo>
                  <a:lnTo>
                    <a:pt x="131" y="167"/>
                  </a:lnTo>
                  <a:lnTo>
                    <a:pt x="121" y="149"/>
                  </a:lnTo>
                  <a:lnTo>
                    <a:pt x="113" y="137"/>
                  </a:lnTo>
                  <a:lnTo>
                    <a:pt x="96" y="122"/>
                  </a:lnTo>
                  <a:lnTo>
                    <a:pt x="93" y="122"/>
                  </a:lnTo>
                  <a:lnTo>
                    <a:pt x="75" y="110"/>
                  </a:lnTo>
                  <a:lnTo>
                    <a:pt x="73" y="101"/>
                  </a:lnTo>
                  <a:lnTo>
                    <a:pt x="73" y="95"/>
                  </a:lnTo>
                  <a:lnTo>
                    <a:pt x="60" y="72"/>
                  </a:lnTo>
                  <a:lnTo>
                    <a:pt x="53" y="57"/>
                  </a:lnTo>
                  <a:lnTo>
                    <a:pt x="38" y="42"/>
                  </a:lnTo>
                  <a:lnTo>
                    <a:pt x="15" y="2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7597568" y="3235326"/>
              <a:ext cx="317939" cy="414337"/>
            </a:xfrm>
            <a:custGeom>
              <a:avLst/>
              <a:gdLst>
                <a:gd name="T0" fmla="*/ 2147483647 w 157"/>
                <a:gd name="T1" fmla="*/ 0 h 185"/>
                <a:gd name="T2" fmla="*/ 2147483647 w 157"/>
                <a:gd name="T3" fmla="*/ 0 h 185"/>
                <a:gd name="T4" fmla="*/ 2147483647 w 157"/>
                <a:gd name="T5" fmla="*/ 2147483647 h 185"/>
                <a:gd name="T6" fmla="*/ 2147483647 w 157"/>
                <a:gd name="T7" fmla="*/ 2147483647 h 185"/>
                <a:gd name="T8" fmla="*/ 2147483647 w 157"/>
                <a:gd name="T9" fmla="*/ 2147483647 h 185"/>
                <a:gd name="T10" fmla="*/ 2147483647 w 157"/>
                <a:gd name="T11" fmla="*/ 2147483647 h 185"/>
                <a:gd name="T12" fmla="*/ 2147483647 w 157"/>
                <a:gd name="T13" fmla="*/ 2147483647 h 185"/>
                <a:gd name="T14" fmla="*/ 2147483647 w 157"/>
                <a:gd name="T15" fmla="*/ 2147483647 h 185"/>
                <a:gd name="T16" fmla="*/ 2147483647 w 157"/>
                <a:gd name="T17" fmla="*/ 2147483647 h 185"/>
                <a:gd name="T18" fmla="*/ 2147483647 w 157"/>
                <a:gd name="T19" fmla="*/ 2147483647 h 185"/>
                <a:gd name="T20" fmla="*/ 2147483647 w 157"/>
                <a:gd name="T21" fmla="*/ 2147483647 h 185"/>
                <a:gd name="T22" fmla="*/ 2147483647 w 157"/>
                <a:gd name="T23" fmla="*/ 2147483647 h 185"/>
                <a:gd name="T24" fmla="*/ 2147483647 w 157"/>
                <a:gd name="T25" fmla="*/ 2147483647 h 185"/>
                <a:gd name="T26" fmla="*/ 2147483647 w 157"/>
                <a:gd name="T27" fmla="*/ 2147483647 h 185"/>
                <a:gd name="T28" fmla="*/ 2147483647 w 157"/>
                <a:gd name="T29" fmla="*/ 2147483647 h 185"/>
                <a:gd name="T30" fmla="*/ 2147483647 w 157"/>
                <a:gd name="T31" fmla="*/ 2147483647 h 185"/>
                <a:gd name="T32" fmla="*/ 2147483647 w 157"/>
                <a:gd name="T33" fmla="*/ 2147483647 h 185"/>
                <a:gd name="T34" fmla="*/ 2147483647 w 157"/>
                <a:gd name="T35" fmla="*/ 2147483647 h 185"/>
                <a:gd name="T36" fmla="*/ 2147483647 w 157"/>
                <a:gd name="T37" fmla="*/ 2147483647 h 185"/>
                <a:gd name="T38" fmla="*/ 2147483647 w 157"/>
                <a:gd name="T39" fmla="*/ 2147483647 h 185"/>
                <a:gd name="T40" fmla="*/ 2147483647 w 157"/>
                <a:gd name="T41" fmla="*/ 2147483647 h 185"/>
                <a:gd name="T42" fmla="*/ 2147483647 w 157"/>
                <a:gd name="T43" fmla="*/ 2147483647 h 185"/>
                <a:gd name="T44" fmla="*/ 2147483647 w 157"/>
                <a:gd name="T45" fmla="*/ 2147483647 h 185"/>
                <a:gd name="T46" fmla="*/ 2147483647 w 157"/>
                <a:gd name="T47" fmla="*/ 2147483647 h 185"/>
                <a:gd name="T48" fmla="*/ 2147483647 w 157"/>
                <a:gd name="T49" fmla="*/ 2147483647 h 185"/>
                <a:gd name="T50" fmla="*/ 2147483647 w 157"/>
                <a:gd name="T51" fmla="*/ 2147483647 h 185"/>
                <a:gd name="T52" fmla="*/ 2147483647 w 157"/>
                <a:gd name="T53" fmla="*/ 2147483647 h 185"/>
                <a:gd name="T54" fmla="*/ 2147483647 w 157"/>
                <a:gd name="T55" fmla="*/ 2147483647 h 185"/>
                <a:gd name="T56" fmla="*/ 2147483647 w 157"/>
                <a:gd name="T57" fmla="*/ 2147483647 h 185"/>
                <a:gd name="T58" fmla="*/ 2147483647 w 157"/>
                <a:gd name="T59" fmla="*/ 2147483647 h 185"/>
                <a:gd name="T60" fmla="*/ 2147483647 w 157"/>
                <a:gd name="T61" fmla="*/ 2147483647 h 185"/>
                <a:gd name="T62" fmla="*/ 2147483647 w 157"/>
                <a:gd name="T63" fmla="*/ 2147483647 h 185"/>
                <a:gd name="T64" fmla="*/ 2147483647 w 157"/>
                <a:gd name="T65" fmla="*/ 2147483647 h 185"/>
                <a:gd name="T66" fmla="*/ 2147483647 w 157"/>
                <a:gd name="T67" fmla="*/ 2147483647 h 185"/>
                <a:gd name="T68" fmla="*/ 2147483647 w 157"/>
                <a:gd name="T69" fmla="*/ 2147483647 h 185"/>
                <a:gd name="T70" fmla="*/ 2147483647 w 157"/>
                <a:gd name="T71" fmla="*/ 2147483647 h 185"/>
                <a:gd name="T72" fmla="*/ 2147483647 w 157"/>
                <a:gd name="T73" fmla="*/ 2147483647 h 185"/>
                <a:gd name="T74" fmla="*/ 2147483647 w 157"/>
                <a:gd name="T75" fmla="*/ 2147483647 h 185"/>
                <a:gd name="T76" fmla="*/ 2147483647 w 157"/>
                <a:gd name="T77" fmla="*/ 2147483647 h 185"/>
                <a:gd name="T78" fmla="*/ 2147483647 w 157"/>
                <a:gd name="T79" fmla="*/ 2147483647 h 185"/>
                <a:gd name="T80" fmla="*/ 2147483647 w 157"/>
                <a:gd name="T81" fmla="*/ 2147483647 h 185"/>
                <a:gd name="T82" fmla="*/ 2147483647 w 157"/>
                <a:gd name="T83" fmla="*/ 2147483647 h 185"/>
                <a:gd name="T84" fmla="*/ 2147483647 w 157"/>
                <a:gd name="T85" fmla="*/ 2147483647 h 185"/>
                <a:gd name="T86" fmla="*/ 2147483647 w 157"/>
                <a:gd name="T87" fmla="*/ 2147483647 h 185"/>
                <a:gd name="T88" fmla="*/ 2147483647 w 157"/>
                <a:gd name="T89" fmla="*/ 2147483647 h 185"/>
                <a:gd name="T90" fmla="*/ 2147483647 w 157"/>
                <a:gd name="T91" fmla="*/ 2147483647 h 185"/>
                <a:gd name="T92" fmla="*/ 2147483647 w 157"/>
                <a:gd name="T93" fmla="*/ 2147483647 h 185"/>
                <a:gd name="T94" fmla="*/ 2147483647 w 157"/>
                <a:gd name="T95" fmla="*/ 2147483647 h 185"/>
                <a:gd name="T96" fmla="*/ 0 w 157"/>
                <a:gd name="T97" fmla="*/ 2147483647 h 185"/>
                <a:gd name="T98" fmla="*/ 2147483647 w 157"/>
                <a:gd name="T99" fmla="*/ 2147483647 h 185"/>
                <a:gd name="T100" fmla="*/ 2147483647 w 157"/>
                <a:gd name="T101" fmla="*/ 2147483647 h 185"/>
                <a:gd name="T102" fmla="*/ 2147483647 w 157"/>
                <a:gd name="T103" fmla="*/ 2147483647 h 185"/>
                <a:gd name="T104" fmla="*/ 2147483647 w 157"/>
                <a:gd name="T105" fmla="*/ 2147483647 h 185"/>
                <a:gd name="T106" fmla="*/ 2147483647 w 157"/>
                <a:gd name="T107" fmla="*/ 0 h 18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7"/>
                <a:gd name="T163" fmla="*/ 0 h 185"/>
                <a:gd name="T164" fmla="*/ 157 w 157"/>
                <a:gd name="T165" fmla="*/ 185 h 185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7" h="185">
                  <a:moveTo>
                    <a:pt x="10" y="0"/>
                  </a:moveTo>
                  <a:lnTo>
                    <a:pt x="25" y="0"/>
                  </a:lnTo>
                  <a:lnTo>
                    <a:pt x="38" y="21"/>
                  </a:lnTo>
                  <a:lnTo>
                    <a:pt x="35" y="39"/>
                  </a:lnTo>
                  <a:lnTo>
                    <a:pt x="46" y="45"/>
                  </a:lnTo>
                  <a:lnTo>
                    <a:pt x="51" y="57"/>
                  </a:lnTo>
                  <a:lnTo>
                    <a:pt x="61" y="63"/>
                  </a:lnTo>
                  <a:lnTo>
                    <a:pt x="73" y="63"/>
                  </a:lnTo>
                  <a:lnTo>
                    <a:pt x="91" y="72"/>
                  </a:lnTo>
                  <a:lnTo>
                    <a:pt x="104" y="84"/>
                  </a:lnTo>
                  <a:lnTo>
                    <a:pt x="106" y="84"/>
                  </a:lnTo>
                  <a:lnTo>
                    <a:pt x="121" y="93"/>
                  </a:lnTo>
                  <a:lnTo>
                    <a:pt x="121" y="117"/>
                  </a:lnTo>
                  <a:lnTo>
                    <a:pt x="126" y="125"/>
                  </a:lnTo>
                  <a:lnTo>
                    <a:pt x="129" y="131"/>
                  </a:lnTo>
                  <a:lnTo>
                    <a:pt x="137" y="137"/>
                  </a:lnTo>
                  <a:lnTo>
                    <a:pt x="142" y="146"/>
                  </a:lnTo>
                  <a:lnTo>
                    <a:pt x="144" y="155"/>
                  </a:lnTo>
                  <a:lnTo>
                    <a:pt x="157" y="161"/>
                  </a:lnTo>
                  <a:lnTo>
                    <a:pt x="157" y="170"/>
                  </a:lnTo>
                  <a:lnTo>
                    <a:pt x="144" y="173"/>
                  </a:lnTo>
                  <a:lnTo>
                    <a:pt x="139" y="164"/>
                  </a:lnTo>
                  <a:lnTo>
                    <a:pt x="129" y="164"/>
                  </a:lnTo>
                  <a:lnTo>
                    <a:pt x="129" y="185"/>
                  </a:lnTo>
                  <a:lnTo>
                    <a:pt x="124" y="185"/>
                  </a:lnTo>
                  <a:lnTo>
                    <a:pt x="114" y="176"/>
                  </a:lnTo>
                  <a:lnTo>
                    <a:pt x="106" y="170"/>
                  </a:lnTo>
                  <a:lnTo>
                    <a:pt x="106" y="161"/>
                  </a:lnTo>
                  <a:lnTo>
                    <a:pt x="94" y="161"/>
                  </a:lnTo>
                  <a:lnTo>
                    <a:pt x="89" y="170"/>
                  </a:lnTo>
                  <a:lnTo>
                    <a:pt x="83" y="161"/>
                  </a:lnTo>
                  <a:lnTo>
                    <a:pt x="83" y="149"/>
                  </a:lnTo>
                  <a:lnTo>
                    <a:pt x="99" y="146"/>
                  </a:lnTo>
                  <a:lnTo>
                    <a:pt x="109" y="149"/>
                  </a:lnTo>
                  <a:lnTo>
                    <a:pt x="111" y="131"/>
                  </a:lnTo>
                  <a:lnTo>
                    <a:pt x="101" y="125"/>
                  </a:lnTo>
                  <a:lnTo>
                    <a:pt x="94" y="111"/>
                  </a:lnTo>
                  <a:lnTo>
                    <a:pt x="91" y="90"/>
                  </a:lnTo>
                  <a:lnTo>
                    <a:pt x="73" y="84"/>
                  </a:lnTo>
                  <a:lnTo>
                    <a:pt x="66" y="78"/>
                  </a:lnTo>
                  <a:lnTo>
                    <a:pt x="53" y="72"/>
                  </a:lnTo>
                  <a:lnTo>
                    <a:pt x="61" y="90"/>
                  </a:lnTo>
                  <a:lnTo>
                    <a:pt x="46" y="96"/>
                  </a:lnTo>
                  <a:lnTo>
                    <a:pt x="35" y="78"/>
                  </a:lnTo>
                  <a:lnTo>
                    <a:pt x="28" y="75"/>
                  </a:lnTo>
                  <a:lnTo>
                    <a:pt x="28" y="63"/>
                  </a:lnTo>
                  <a:lnTo>
                    <a:pt x="18" y="51"/>
                  </a:lnTo>
                  <a:lnTo>
                    <a:pt x="5" y="45"/>
                  </a:lnTo>
                  <a:lnTo>
                    <a:pt x="0" y="36"/>
                  </a:lnTo>
                  <a:lnTo>
                    <a:pt x="3" y="30"/>
                  </a:lnTo>
                  <a:lnTo>
                    <a:pt x="13" y="33"/>
                  </a:lnTo>
                  <a:lnTo>
                    <a:pt x="15" y="27"/>
                  </a:lnTo>
                  <a:lnTo>
                    <a:pt x="13" y="15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7527827" y="2527301"/>
              <a:ext cx="227685" cy="347662"/>
            </a:xfrm>
            <a:custGeom>
              <a:avLst/>
              <a:gdLst>
                <a:gd name="T0" fmla="*/ 2147483647 w 113"/>
                <a:gd name="T1" fmla="*/ 0 h 155"/>
                <a:gd name="T2" fmla="*/ 2147483647 w 113"/>
                <a:gd name="T3" fmla="*/ 2147483647 h 155"/>
                <a:gd name="T4" fmla="*/ 2147483647 w 113"/>
                <a:gd name="T5" fmla="*/ 2147483647 h 155"/>
                <a:gd name="T6" fmla="*/ 2147483647 w 113"/>
                <a:gd name="T7" fmla="*/ 2147483647 h 155"/>
                <a:gd name="T8" fmla="*/ 2147483647 w 113"/>
                <a:gd name="T9" fmla="*/ 2147483647 h 155"/>
                <a:gd name="T10" fmla="*/ 2147483647 w 113"/>
                <a:gd name="T11" fmla="*/ 2147483647 h 155"/>
                <a:gd name="T12" fmla="*/ 2147483647 w 113"/>
                <a:gd name="T13" fmla="*/ 2147483647 h 155"/>
                <a:gd name="T14" fmla="*/ 2147483647 w 113"/>
                <a:gd name="T15" fmla="*/ 2147483647 h 155"/>
                <a:gd name="T16" fmla="*/ 2147483647 w 113"/>
                <a:gd name="T17" fmla="*/ 2147483647 h 155"/>
                <a:gd name="T18" fmla="*/ 2147483647 w 113"/>
                <a:gd name="T19" fmla="*/ 2147483647 h 155"/>
                <a:gd name="T20" fmla="*/ 2147483647 w 113"/>
                <a:gd name="T21" fmla="*/ 2147483647 h 155"/>
                <a:gd name="T22" fmla="*/ 2147483647 w 113"/>
                <a:gd name="T23" fmla="*/ 2147483647 h 155"/>
                <a:gd name="T24" fmla="*/ 2147483647 w 113"/>
                <a:gd name="T25" fmla="*/ 2147483647 h 155"/>
                <a:gd name="T26" fmla="*/ 2147483647 w 113"/>
                <a:gd name="T27" fmla="*/ 2147483647 h 155"/>
                <a:gd name="T28" fmla="*/ 2147483647 w 113"/>
                <a:gd name="T29" fmla="*/ 2147483647 h 155"/>
                <a:gd name="T30" fmla="*/ 2147483647 w 113"/>
                <a:gd name="T31" fmla="*/ 2147483647 h 155"/>
                <a:gd name="T32" fmla="*/ 2147483647 w 113"/>
                <a:gd name="T33" fmla="*/ 2147483647 h 155"/>
                <a:gd name="T34" fmla="*/ 2147483647 w 113"/>
                <a:gd name="T35" fmla="*/ 2147483647 h 155"/>
                <a:gd name="T36" fmla="*/ 2147483647 w 113"/>
                <a:gd name="T37" fmla="*/ 2147483647 h 155"/>
                <a:gd name="T38" fmla="*/ 2147483647 w 113"/>
                <a:gd name="T39" fmla="*/ 2147483647 h 155"/>
                <a:gd name="T40" fmla="*/ 2147483647 w 113"/>
                <a:gd name="T41" fmla="*/ 2147483647 h 155"/>
                <a:gd name="T42" fmla="*/ 2147483647 w 113"/>
                <a:gd name="T43" fmla="*/ 2147483647 h 155"/>
                <a:gd name="T44" fmla="*/ 2147483647 w 113"/>
                <a:gd name="T45" fmla="*/ 2147483647 h 155"/>
                <a:gd name="T46" fmla="*/ 2147483647 w 113"/>
                <a:gd name="T47" fmla="*/ 2147483647 h 155"/>
                <a:gd name="T48" fmla="*/ 2147483647 w 113"/>
                <a:gd name="T49" fmla="*/ 2147483647 h 155"/>
                <a:gd name="T50" fmla="*/ 2147483647 w 113"/>
                <a:gd name="T51" fmla="*/ 2147483647 h 155"/>
                <a:gd name="T52" fmla="*/ 2147483647 w 113"/>
                <a:gd name="T53" fmla="*/ 2147483647 h 155"/>
                <a:gd name="T54" fmla="*/ 2147483647 w 113"/>
                <a:gd name="T55" fmla="*/ 2147483647 h 155"/>
                <a:gd name="T56" fmla="*/ 2147483647 w 113"/>
                <a:gd name="T57" fmla="*/ 2147483647 h 155"/>
                <a:gd name="T58" fmla="*/ 2147483647 w 113"/>
                <a:gd name="T59" fmla="*/ 2147483647 h 155"/>
                <a:gd name="T60" fmla="*/ 2147483647 w 113"/>
                <a:gd name="T61" fmla="*/ 2147483647 h 155"/>
                <a:gd name="T62" fmla="*/ 2147483647 w 113"/>
                <a:gd name="T63" fmla="*/ 2147483647 h 155"/>
                <a:gd name="T64" fmla="*/ 2147483647 w 113"/>
                <a:gd name="T65" fmla="*/ 2147483647 h 155"/>
                <a:gd name="T66" fmla="*/ 2147483647 w 113"/>
                <a:gd name="T67" fmla="*/ 2147483647 h 155"/>
                <a:gd name="T68" fmla="*/ 2147483647 w 113"/>
                <a:gd name="T69" fmla="*/ 2147483647 h 155"/>
                <a:gd name="T70" fmla="*/ 2147483647 w 113"/>
                <a:gd name="T71" fmla="*/ 2147483647 h 155"/>
                <a:gd name="T72" fmla="*/ 2147483647 w 113"/>
                <a:gd name="T73" fmla="*/ 2147483647 h 155"/>
                <a:gd name="T74" fmla="*/ 2147483647 w 113"/>
                <a:gd name="T75" fmla="*/ 2147483647 h 155"/>
                <a:gd name="T76" fmla="*/ 0 w 113"/>
                <a:gd name="T77" fmla="*/ 2147483647 h 155"/>
                <a:gd name="T78" fmla="*/ 0 w 113"/>
                <a:gd name="T79" fmla="*/ 2147483647 h 155"/>
                <a:gd name="T80" fmla="*/ 0 w 113"/>
                <a:gd name="T81" fmla="*/ 2147483647 h 155"/>
                <a:gd name="T82" fmla="*/ 2147483647 w 113"/>
                <a:gd name="T83" fmla="*/ 2147483647 h 155"/>
                <a:gd name="T84" fmla="*/ 2147483647 w 113"/>
                <a:gd name="T85" fmla="*/ 2147483647 h 155"/>
                <a:gd name="T86" fmla="*/ 2147483647 w 113"/>
                <a:gd name="T87" fmla="*/ 2147483647 h 155"/>
                <a:gd name="T88" fmla="*/ 2147483647 w 113"/>
                <a:gd name="T89" fmla="*/ 2147483647 h 155"/>
                <a:gd name="T90" fmla="*/ 2147483647 w 113"/>
                <a:gd name="T91" fmla="*/ 2147483647 h 155"/>
                <a:gd name="T92" fmla="*/ 2147483647 w 113"/>
                <a:gd name="T93" fmla="*/ 2147483647 h 155"/>
                <a:gd name="T94" fmla="*/ 2147483647 w 113"/>
                <a:gd name="T95" fmla="*/ 2147483647 h 155"/>
                <a:gd name="T96" fmla="*/ 2147483647 w 113"/>
                <a:gd name="T97" fmla="*/ 2147483647 h 155"/>
                <a:gd name="T98" fmla="*/ 2147483647 w 113"/>
                <a:gd name="T99" fmla="*/ 2147483647 h 155"/>
                <a:gd name="T100" fmla="*/ 2147483647 w 113"/>
                <a:gd name="T101" fmla="*/ 2147483647 h 155"/>
                <a:gd name="T102" fmla="*/ 2147483647 w 113"/>
                <a:gd name="T103" fmla="*/ 2147483647 h 155"/>
                <a:gd name="T104" fmla="*/ 2147483647 w 113"/>
                <a:gd name="T105" fmla="*/ 2147483647 h 155"/>
                <a:gd name="T106" fmla="*/ 2147483647 w 113"/>
                <a:gd name="T107" fmla="*/ 2147483647 h 155"/>
                <a:gd name="T108" fmla="*/ 2147483647 w 113"/>
                <a:gd name="T109" fmla="*/ 2147483647 h 155"/>
                <a:gd name="T110" fmla="*/ 2147483647 w 113"/>
                <a:gd name="T111" fmla="*/ 2147483647 h 155"/>
                <a:gd name="T112" fmla="*/ 2147483647 w 113"/>
                <a:gd name="T113" fmla="*/ 2147483647 h 155"/>
                <a:gd name="T114" fmla="*/ 2147483647 w 113"/>
                <a:gd name="T115" fmla="*/ 2147483647 h 155"/>
                <a:gd name="T116" fmla="*/ 2147483647 w 113"/>
                <a:gd name="T117" fmla="*/ 2147483647 h 155"/>
                <a:gd name="T118" fmla="*/ 2147483647 w 113"/>
                <a:gd name="T119" fmla="*/ 2147483647 h 155"/>
                <a:gd name="T120" fmla="*/ 2147483647 w 113"/>
                <a:gd name="T121" fmla="*/ 0 h 15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3"/>
                <a:gd name="T184" fmla="*/ 0 h 155"/>
                <a:gd name="T185" fmla="*/ 113 w 113"/>
                <a:gd name="T186" fmla="*/ 155 h 15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3" h="155">
                  <a:moveTo>
                    <a:pt x="22" y="0"/>
                  </a:moveTo>
                  <a:lnTo>
                    <a:pt x="45" y="12"/>
                  </a:lnTo>
                  <a:lnTo>
                    <a:pt x="58" y="21"/>
                  </a:lnTo>
                  <a:lnTo>
                    <a:pt x="68" y="33"/>
                  </a:lnTo>
                  <a:lnTo>
                    <a:pt x="75" y="33"/>
                  </a:lnTo>
                  <a:lnTo>
                    <a:pt x="73" y="42"/>
                  </a:lnTo>
                  <a:lnTo>
                    <a:pt x="83" y="48"/>
                  </a:lnTo>
                  <a:lnTo>
                    <a:pt x="88" y="57"/>
                  </a:lnTo>
                  <a:lnTo>
                    <a:pt x="103" y="78"/>
                  </a:lnTo>
                  <a:lnTo>
                    <a:pt x="113" y="99"/>
                  </a:lnTo>
                  <a:lnTo>
                    <a:pt x="93" y="96"/>
                  </a:lnTo>
                  <a:lnTo>
                    <a:pt x="81" y="93"/>
                  </a:lnTo>
                  <a:lnTo>
                    <a:pt x="91" y="108"/>
                  </a:lnTo>
                  <a:lnTo>
                    <a:pt x="91" y="117"/>
                  </a:lnTo>
                  <a:lnTo>
                    <a:pt x="91" y="126"/>
                  </a:lnTo>
                  <a:lnTo>
                    <a:pt x="83" y="123"/>
                  </a:lnTo>
                  <a:lnTo>
                    <a:pt x="75" y="114"/>
                  </a:lnTo>
                  <a:lnTo>
                    <a:pt x="63" y="105"/>
                  </a:lnTo>
                  <a:lnTo>
                    <a:pt x="55" y="102"/>
                  </a:lnTo>
                  <a:lnTo>
                    <a:pt x="43" y="105"/>
                  </a:lnTo>
                  <a:lnTo>
                    <a:pt x="38" y="108"/>
                  </a:lnTo>
                  <a:lnTo>
                    <a:pt x="40" y="117"/>
                  </a:lnTo>
                  <a:lnTo>
                    <a:pt x="53" y="123"/>
                  </a:lnTo>
                  <a:lnTo>
                    <a:pt x="65" y="129"/>
                  </a:lnTo>
                  <a:lnTo>
                    <a:pt x="68" y="137"/>
                  </a:lnTo>
                  <a:lnTo>
                    <a:pt x="68" y="152"/>
                  </a:lnTo>
                  <a:lnTo>
                    <a:pt x="68" y="155"/>
                  </a:lnTo>
                  <a:lnTo>
                    <a:pt x="63" y="155"/>
                  </a:lnTo>
                  <a:lnTo>
                    <a:pt x="55" y="152"/>
                  </a:lnTo>
                  <a:lnTo>
                    <a:pt x="53" y="149"/>
                  </a:lnTo>
                  <a:lnTo>
                    <a:pt x="48" y="146"/>
                  </a:lnTo>
                  <a:lnTo>
                    <a:pt x="43" y="155"/>
                  </a:lnTo>
                  <a:lnTo>
                    <a:pt x="38" y="155"/>
                  </a:lnTo>
                  <a:lnTo>
                    <a:pt x="30" y="149"/>
                  </a:lnTo>
                  <a:lnTo>
                    <a:pt x="30" y="137"/>
                  </a:lnTo>
                  <a:lnTo>
                    <a:pt x="27" y="129"/>
                  </a:lnTo>
                  <a:lnTo>
                    <a:pt x="22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26"/>
                  </a:lnTo>
                  <a:lnTo>
                    <a:pt x="0" y="111"/>
                  </a:lnTo>
                  <a:lnTo>
                    <a:pt x="10" y="102"/>
                  </a:lnTo>
                  <a:lnTo>
                    <a:pt x="10" y="78"/>
                  </a:lnTo>
                  <a:lnTo>
                    <a:pt x="10" y="72"/>
                  </a:lnTo>
                  <a:lnTo>
                    <a:pt x="17" y="69"/>
                  </a:lnTo>
                  <a:lnTo>
                    <a:pt x="25" y="78"/>
                  </a:lnTo>
                  <a:lnTo>
                    <a:pt x="40" y="78"/>
                  </a:lnTo>
                  <a:lnTo>
                    <a:pt x="40" y="69"/>
                  </a:lnTo>
                  <a:lnTo>
                    <a:pt x="32" y="63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7"/>
                  </a:lnTo>
                  <a:lnTo>
                    <a:pt x="48" y="54"/>
                  </a:lnTo>
                  <a:lnTo>
                    <a:pt x="45" y="48"/>
                  </a:lnTo>
                  <a:lnTo>
                    <a:pt x="43" y="39"/>
                  </a:lnTo>
                  <a:lnTo>
                    <a:pt x="32" y="27"/>
                  </a:lnTo>
                  <a:lnTo>
                    <a:pt x="22" y="21"/>
                  </a:lnTo>
                  <a:lnTo>
                    <a:pt x="17" y="15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7259118" y="2101851"/>
              <a:ext cx="252299" cy="287337"/>
            </a:xfrm>
            <a:custGeom>
              <a:avLst/>
              <a:gdLst>
                <a:gd name="T0" fmla="*/ 0 w 124"/>
                <a:gd name="T1" fmla="*/ 0 h 128"/>
                <a:gd name="T2" fmla="*/ 2147483647 w 124"/>
                <a:gd name="T3" fmla="*/ 0 h 128"/>
                <a:gd name="T4" fmla="*/ 2147483647 w 124"/>
                <a:gd name="T5" fmla="*/ 2147483647 h 128"/>
                <a:gd name="T6" fmla="*/ 2147483647 w 124"/>
                <a:gd name="T7" fmla="*/ 2147483647 h 128"/>
                <a:gd name="T8" fmla="*/ 2147483647 w 124"/>
                <a:gd name="T9" fmla="*/ 2147483647 h 128"/>
                <a:gd name="T10" fmla="*/ 2147483647 w 124"/>
                <a:gd name="T11" fmla="*/ 2147483647 h 128"/>
                <a:gd name="T12" fmla="*/ 2147483647 w 124"/>
                <a:gd name="T13" fmla="*/ 2147483647 h 128"/>
                <a:gd name="T14" fmla="*/ 2147483647 w 124"/>
                <a:gd name="T15" fmla="*/ 2147483647 h 128"/>
                <a:gd name="T16" fmla="*/ 2147483647 w 124"/>
                <a:gd name="T17" fmla="*/ 2147483647 h 128"/>
                <a:gd name="T18" fmla="*/ 2147483647 w 124"/>
                <a:gd name="T19" fmla="*/ 2147483647 h 128"/>
                <a:gd name="T20" fmla="*/ 2147483647 w 124"/>
                <a:gd name="T21" fmla="*/ 2147483647 h 128"/>
                <a:gd name="T22" fmla="*/ 2147483647 w 124"/>
                <a:gd name="T23" fmla="*/ 2147483647 h 128"/>
                <a:gd name="T24" fmla="*/ 2147483647 w 124"/>
                <a:gd name="T25" fmla="*/ 2147483647 h 128"/>
                <a:gd name="T26" fmla="*/ 2147483647 w 124"/>
                <a:gd name="T27" fmla="*/ 2147483647 h 128"/>
                <a:gd name="T28" fmla="*/ 2147483647 w 124"/>
                <a:gd name="T29" fmla="*/ 2147483647 h 128"/>
                <a:gd name="T30" fmla="*/ 2147483647 w 124"/>
                <a:gd name="T31" fmla="*/ 2147483647 h 128"/>
                <a:gd name="T32" fmla="*/ 2147483647 w 124"/>
                <a:gd name="T33" fmla="*/ 2147483647 h 128"/>
                <a:gd name="T34" fmla="*/ 2147483647 w 124"/>
                <a:gd name="T35" fmla="*/ 2147483647 h 128"/>
                <a:gd name="T36" fmla="*/ 2147483647 w 124"/>
                <a:gd name="T37" fmla="*/ 2147483647 h 128"/>
                <a:gd name="T38" fmla="*/ 2147483647 w 124"/>
                <a:gd name="T39" fmla="*/ 2147483647 h 128"/>
                <a:gd name="T40" fmla="*/ 2147483647 w 124"/>
                <a:gd name="T41" fmla="*/ 2147483647 h 128"/>
                <a:gd name="T42" fmla="*/ 2147483647 w 124"/>
                <a:gd name="T43" fmla="*/ 2147483647 h 128"/>
                <a:gd name="T44" fmla="*/ 2147483647 w 124"/>
                <a:gd name="T45" fmla="*/ 2147483647 h 128"/>
                <a:gd name="T46" fmla="*/ 2147483647 w 124"/>
                <a:gd name="T47" fmla="*/ 2147483647 h 128"/>
                <a:gd name="T48" fmla="*/ 2147483647 w 124"/>
                <a:gd name="T49" fmla="*/ 2147483647 h 128"/>
                <a:gd name="T50" fmla="*/ 2147483647 w 124"/>
                <a:gd name="T51" fmla="*/ 2147483647 h 128"/>
                <a:gd name="T52" fmla="*/ 2147483647 w 124"/>
                <a:gd name="T53" fmla="*/ 2147483647 h 128"/>
                <a:gd name="T54" fmla="*/ 2147483647 w 124"/>
                <a:gd name="T55" fmla="*/ 2147483647 h 128"/>
                <a:gd name="T56" fmla="*/ 2147483647 w 124"/>
                <a:gd name="T57" fmla="*/ 2147483647 h 128"/>
                <a:gd name="T58" fmla="*/ 2147483647 w 124"/>
                <a:gd name="T59" fmla="*/ 2147483647 h 128"/>
                <a:gd name="T60" fmla="*/ 2147483647 w 124"/>
                <a:gd name="T61" fmla="*/ 2147483647 h 128"/>
                <a:gd name="T62" fmla="*/ 2147483647 w 124"/>
                <a:gd name="T63" fmla="*/ 2147483647 h 128"/>
                <a:gd name="T64" fmla="*/ 0 w 124"/>
                <a:gd name="T65" fmla="*/ 2147483647 h 128"/>
                <a:gd name="T66" fmla="*/ 0 w 124"/>
                <a:gd name="T67" fmla="*/ 2147483647 h 128"/>
                <a:gd name="T68" fmla="*/ 0 w 124"/>
                <a:gd name="T69" fmla="*/ 0 h 1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128"/>
                <a:gd name="T107" fmla="*/ 124 w 124"/>
                <a:gd name="T108" fmla="*/ 128 h 12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128">
                  <a:moveTo>
                    <a:pt x="0" y="0"/>
                  </a:moveTo>
                  <a:lnTo>
                    <a:pt x="10" y="0"/>
                  </a:lnTo>
                  <a:lnTo>
                    <a:pt x="15" y="9"/>
                  </a:lnTo>
                  <a:lnTo>
                    <a:pt x="30" y="21"/>
                  </a:lnTo>
                  <a:lnTo>
                    <a:pt x="40" y="35"/>
                  </a:lnTo>
                  <a:lnTo>
                    <a:pt x="51" y="38"/>
                  </a:lnTo>
                  <a:lnTo>
                    <a:pt x="61" y="41"/>
                  </a:lnTo>
                  <a:lnTo>
                    <a:pt x="68" y="47"/>
                  </a:lnTo>
                  <a:lnTo>
                    <a:pt x="76" y="47"/>
                  </a:lnTo>
                  <a:lnTo>
                    <a:pt x="86" y="56"/>
                  </a:lnTo>
                  <a:lnTo>
                    <a:pt x="96" y="65"/>
                  </a:lnTo>
                  <a:lnTo>
                    <a:pt x="106" y="68"/>
                  </a:lnTo>
                  <a:lnTo>
                    <a:pt x="104" y="74"/>
                  </a:lnTo>
                  <a:lnTo>
                    <a:pt x="99" y="77"/>
                  </a:lnTo>
                  <a:lnTo>
                    <a:pt x="94" y="77"/>
                  </a:lnTo>
                  <a:lnTo>
                    <a:pt x="91" y="80"/>
                  </a:lnTo>
                  <a:lnTo>
                    <a:pt x="101" y="92"/>
                  </a:lnTo>
                  <a:lnTo>
                    <a:pt x="111" y="101"/>
                  </a:lnTo>
                  <a:lnTo>
                    <a:pt x="124" y="110"/>
                  </a:lnTo>
                  <a:lnTo>
                    <a:pt x="116" y="119"/>
                  </a:lnTo>
                  <a:lnTo>
                    <a:pt x="106" y="122"/>
                  </a:lnTo>
                  <a:lnTo>
                    <a:pt x="109" y="128"/>
                  </a:lnTo>
                  <a:lnTo>
                    <a:pt x="96" y="128"/>
                  </a:lnTo>
                  <a:lnTo>
                    <a:pt x="91" y="125"/>
                  </a:lnTo>
                  <a:lnTo>
                    <a:pt x="81" y="113"/>
                  </a:lnTo>
                  <a:lnTo>
                    <a:pt x="73" y="101"/>
                  </a:lnTo>
                  <a:lnTo>
                    <a:pt x="61" y="83"/>
                  </a:lnTo>
                  <a:lnTo>
                    <a:pt x="48" y="68"/>
                  </a:lnTo>
                  <a:lnTo>
                    <a:pt x="33" y="50"/>
                  </a:lnTo>
                  <a:lnTo>
                    <a:pt x="25" y="44"/>
                  </a:lnTo>
                  <a:lnTo>
                    <a:pt x="18" y="38"/>
                  </a:lnTo>
                  <a:lnTo>
                    <a:pt x="13" y="26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50" name="Freeform 16"/>
            <p:cNvSpPr>
              <a:spLocks/>
            </p:cNvSpPr>
            <p:nvPr/>
          </p:nvSpPr>
          <p:spPr bwMode="auto">
            <a:xfrm>
              <a:off x="3927944" y="2695576"/>
              <a:ext cx="1850196" cy="2193924"/>
            </a:xfrm>
            <a:custGeom>
              <a:avLst/>
              <a:gdLst>
                <a:gd name="T0" fmla="*/ 2147483647 w 915"/>
                <a:gd name="T1" fmla="*/ 2147483647 h 980"/>
                <a:gd name="T2" fmla="*/ 2147483647 w 915"/>
                <a:gd name="T3" fmla="*/ 2147483647 h 980"/>
                <a:gd name="T4" fmla="*/ 2147483647 w 915"/>
                <a:gd name="T5" fmla="*/ 2147483647 h 980"/>
                <a:gd name="T6" fmla="*/ 2147483647 w 915"/>
                <a:gd name="T7" fmla="*/ 2147483647 h 980"/>
                <a:gd name="T8" fmla="*/ 2147483647 w 915"/>
                <a:gd name="T9" fmla="*/ 2147483647 h 980"/>
                <a:gd name="T10" fmla="*/ 2147483647 w 915"/>
                <a:gd name="T11" fmla="*/ 2147483647 h 980"/>
                <a:gd name="T12" fmla="*/ 2147483647 w 915"/>
                <a:gd name="T13" fmla="*/ 2147483647 h 980"/>
                <a:gd name="T14" fmla="*/ 2147483647 w 915"/>
                <a:gd name="T15" fmla="*/ 2147483647 h 980"/>
                <a:gd name="T16" fmla="*/ 2147483647 w 915"/>
                <a:gd name="T17" fmla="*/ 2147483647 h 980"/>
                <a:gd name="T18" fmla="*/ 2147483647 w 915"/>
                <a:gd name="T19" fmla="*/ 2147483647 h 980"/>
                <a:gd name="T20" fmla="*/ 2147483647 w 915"/>
                <a:gd name="T21" fmla="*/ 2147483647 h 980"/>
                <a:gd name="T22" fmla="*/ 2147483647 w 915"/>
                <a:gd name="T23" fmla="*/ 2147483647 h 980"/>
                <a:gd name="T24" fmla="*/ 2147483647 w 915"/>
                <a:gd name="T25" fmla="*/ 2147483647 h 980"/>
                <a:gd name="T26" fmla="*/ 2147483647 w 915"/>
                <a:gd name="T27" fmla="*/ 2147483647 h 980"/>
                <a:gd name="T28" fmla="*/ 2147483647 w 915"/>
                <a:gd name="T29" fmla="*/ 2147483647 h 980"/>
                <a:gd name="T30" fmla="*/ 2147483647 w 915"/>
                <a:gd name="T31" fmla="*/ 2147483647 h 980"/>
                <a:gd name="T32" fmla="*/ 2147483647 w 915"/>
                <a:gd name="T33" fmla="*/ 2147483647 h 980"/>
                <a:gd name="T34" fmla="*/ 2147483647 w 915"/>
                <a:gd name="T35" fmla="*/ 2147483647 h 980"/>
                <a:gd name="T36" fmla="*/ 2147483647 w 915"/>
                <a:gd name="T37" fmla="*/ 2147483647 h 980"/>
                <a:gd name="T38" fmla="*/ 2147483647 w 915"/>
                <a:gd name="T39" fmla="*/ 2147483647 h 980"/>
                <a:gd name="T40" fmla="*/ 2147483647 w 915"/>
                <a:gd name="T41" fmla="*/ 2147483647 h 980"/>
                <a:gd name="T42" fmla="*/ 2147483647 w 915"/>
                <a:gd name="T43" fmla="*/ 2147483647 h 980"/>
                <a:gd name="T44" fmla="*/ 2147483647 w 915"/>
                <a:gd name="T45" fmla="*/ 2147483647 h 980"/>
                <a:gd name="T46" fmla="*/ 2147483647 w 915"/>
                <a:gd name="T47" fmla="*/ 2147483647 h 980"/>
                <a:gd name="T48" fmla="*/ 2147483647 w 915"/>
                <a:gd name="T49" fmla="*/ 2147483647 h 980"/>
                <a:gd name="T50" fmla="*/ 2147483647 w 915"/>
                <a:gd name="T51" fmla="*/ 2147483647 h 980"/>
                <a:gd name="T52" fmla="*/ 2147483647 w 915"/>
                <a:gd name="T53" fmla="*/ 2147483647 h 980"/>
                <a:gd name="T54" fmla="*/ 2147483647 w 915"/>
                <a:gd name="T55" fmla="*/ 2147483647 h 980"/>
                <a:gd name="T56" fmla="*/ 2147483647 w 915"/>
                <a:gd name="T57" fmla="*/ 2147483647 h 980"/>
                <a:gd name="T58" fmla="*/ 2147483647 w 915"/>
                <a:gd name="T59" fmla="*/ 2147483647 h 980"/>
                <a:gd name="T60" fmla="*/ 2147483647 w 915"/>
                <a:gd name="T61" fmla="*/ 2147483647 h 980"/>
                <a:gd name="T62" fmla="*/ 2147483647 w 915"/>
                <a:gd name="T63" fmla="*/ 2147483647 h 980"/>
                <a:gd name="T64" fmla="*/ 2147483647 w 915"/>
                <a:gd name="T65" fmla="*/ 2147483647 h 980"/>
                <a:gd name="T66" fmla="*/ 2147483647 w 915"/>
                <a:gd name="T67" fmla="*/ 2147483647 h 980"/>
                <a:gd name="T68" fmla="*/ 2147483647 w 915"/>
                <a:gd name="T69" fmla="*/ 2147483647 h 980"/>
                <a:gd name="T70" fmla="*/ 2147483647 w 915"/>
                <a:gd name="T71" fmla="*/ 2147483647 h 980"/>
                <a:gd name="T72" fmla="*/ 2147483647 w 915"/>
                <a:gd name="T73" fmla="*/ 2147483647 h 980"/>
                <a:gd name="T74" fmla="*/ 2147483647 w 915"/>
                <a:gd name="T75" fmla="*/ 2147483647 h 980"/>
                <a:gd name="T76" fmla="*/ 2147483647 w 915"/>
                <a:gd name="T77" fmla="*/ 2147483647 h 980"/>
                <a:gd name="T78" fmla="*/ 2147483647 w 915"/>
                <a:gd name="T79" fmla="*/ 2147483647 h 980"/>
                <a:gd name="T80" fmla="*/ 2147483647 w 915"/>
                <a:gd name="T81" fmla="*/ 2147483647 h 980"/>
                <a:gd name="T82" fmla="*/ 2147483647 w 915"/>
                <a:gd name="T83" fmla="*/ 2147483647 h 98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15"/>
                <a:gd name="T127" fmla="*/ 0 h 980"/>
                <a:gd name="T128" fmla="*/ 915 w 915"/>
                <a:gd name="T129" fmla="*/ 980 h 98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15" h="980">
                  <a:moveTo>
                    <a:pt x="685" y="116"/>
                  </a:moveTo>
                  <a:lnTo>
                    <a:pt x="700" y="158"/>
                  </a:lnTo>
                  <a:lnTo>
                    <a:pt x="728" y="220"/>
                  </a:lnTo>
                  <a:lnTo>
                    <a:pt x="784" y="319"/>
                  </a:lnTo>
                  <a:lnTo>
                    <a:pt x="807" y="334"/>
                  </a:lnTo>
                  <a:lnTo>
                    <a:pt x="819" y="360"/>
                  </a:lnTo>
                  <a:lnTo>
                    <a:pt x="865" y="360"/>
                  </a:lnTo>
                  <a:lnTo>
                    <a:pt x="895" y="352"/>
                  </a:lnTo>
                  <a:lnTo>
                    <a:pt x="915" y="352"/>
                  </a:lnTo>
                  <a:lnTo>
                    <a:pt x="915" y="390"/>
                  </a:lnTo>
                  <a:lnTo>
                    <a:pt x="908" y="411"/>
                  </a:lnTo>
                  <a:lnTo>
                    <a:pt x="824" y="501"/>
                  </a:lnTo>
                  <a:lnTo>
                    <a:pt x="748" y="593"/>
                  </a:lnTo>
                  <a:lnTo>
                    <a:pt x="751" y="626"/>
                  </a:lnTo>
                  <a:lnTo>
                    <a:pt x="771" y="653"/>
                  </a:lnTo>
                  <a:lnTo>
                    <a:pt x="761" y="670"/>
                  </a:lnTo>
                  <a:lnTo>
                    <a:pt x="766" y="697"/>
                  </a:lnTo>
                  <a:lnTo>
                    <a:pt x="761" y="718"/>
                  </a:lnTo>
                  <a:lnTo>
                    <a:pt x="743" y="736"/>
                  </a:lnTo>
                  <a:lnTo>
                    <a:pt x="728" y="736"/>
                  </a:lnTo>
                  <a:lnTo>
                    <a:pt x="703" y="763"/>
                  </a:lnTo>
                  <a:lnTo>
                    <a:pt x="680" y="799"/>
                  </a:lnTo>
                  <a:lnTo>
                    <a:pt x="685" y="834"/>
                  </a:lnTo>
                  <a:lnTo>
                    <a:pt x="662" y="849"/>
                  </a:lnTo>
                  <a:lnTo>
                    <a:pt x="642" y="888"/>
                  </a:lnTo>
                  <a:lnTo>
                    <a:pt x="617" y="924"/>
                  </a:lnTo>
                  <a:lnTo>
                    <a:pt x="602" y="939"/>
                  </a:lnTo>
                  <a:lnTo>
                    <a:pt x="592" y="942"/>
                  </a:lnTo>
                  <a:lnTo>
                    <a:pt x="571" y="962"/>
                  </a:lnTo>
                  <a:lnTo>
                    <a:pt x="536" y="977"/>
                  </a:lnTo>
                  <a:lnTo>
                    <a:pt x="493" y="980"/>
                  </a:lnTo>
                  <a:lnTo>
                    <a:pt x="468" y="965"/>
                  </a:lnTo>
                  <a:lnTo>
                    <a:pt x="465" y="951"/>
                  </a:lnTo>
                  <a:lnTo>
                    <a:pt x="460" y="930"/>
                  </a:lnTo>
                  <a:lnTo>
                    <a:pt x="445" y="918"/>
                  </a:lnTo>
                  <a:lnTo>
                    <a:pt x="432" y="882"/>
                  </a:lnTo>
                  <a:lnTo>
                    <a:pt x="427" y="864"/>
                  </a:lnTo>
                  <a:lnTo>
                    <a:pt x="425" y="840"/>
                  </a:lnTo>
                  <a:lnTo>
                    <a:pt x="417" y="822"/>
                  </a:lnTo>
                  <a:lnTo>
                    <a:pt x="414" y="813"/>
                  </a:lnTo>
                  <a:lnTo>
                    <a:pt x="402" y="796"/>
                  </a:lnTo>
                  <a:lnTo>
                    <a:pt x="387" y="781"/>
                  </a:lnTo>
                  <a:lnTo>
                    <a:pt x="376" y="760"/>
                  </a:lnTo>
                  <a:lnTo>
                    <a:pt x="369" y="742"/>
                  </a:lnTo>
                  <a:lnTo>
                    <a:pt x="371" y="715"/>
                  </a:lnTo>
                  <a:lnTo>
                    <a:pt x="394" y="673"/>
                  </a:lnTo>
                  <a:lnTo>
                    <a:pt x="399" y="632"/>
                  </a:lnTo>
                  <a:lnTo>
                    <a:pt x="382" y="581"/>
                  </a:lnTo>
                  <a:lnTo>
                    <a:pt x="359" y="560"/>
                  </a:lnTo>
                  <a:lnTo>
                    <a:pt x="344" y="533"/>
                  </a:lnTo>
                  <a:lnTo>
                    <a:pt x="349" y="492"/>
                  </a:lnTo>
                  <a:lnTo>
                    <a:pt x="336" y="459"/>
                  </a:lnTo>
                  <a:lnTo>
                    <a:pt x="308" y="456"/>
                  </a:lnTo>
                  <a:lnTo>
                    <a:pt x="278" y="432"/>
                  </a:lnTo>
                  <a:lnTo>
                    <a:pt x="240" y="417"/>
                  </a:lnTo>
                  <a:lnTo>
                    <a:pt x="202" y="438"/>
                  </a:lnTo>
                  <a:lnTo>
                    <a:pt x="98" y="432"/>
                  </a:lnTo>
                  <a:lnTo>
                    <a:pt x="43" y="378"/>
                  </a:lnTo>
                  <a:lnTo>
                    <a:pt x="0" y="307"/>
                  </a:lnTo>
                  <a:lnTo>
                    <a:pt x="7" y="283"/>
                  </a:lnTo>
                  <a:lnTo>
                    <a:pt x="27" y="265"/>
                  </a:lnTo>
                  <a:lnTo>
                    <a:pt x="35" y="214"/>
                  </a:lnTo>
                  <a:lnTo>
                    <a:pt x="50" y="179"/>
                  </a:lnTo>
                  <a:lnTo>
                    <a:pt x="88" y="140"/>
                  </a:lnTo>
                  <a:lnTo>
                    <a:pt x="129" y="122"/>
                  </a:lnTo>
                  <a:lnTo>
                    <a:pt x="167" y="83"/>
                  </a:lnTo>
                  <a:lnTo>
                    <a:pt x="177" y="68"/>
                  </a:lnTo>
                  <a:lnTo>
                    <a:pt x="225" y="24"/>
                  </a:lnTo>
                  <a:lnTo>
                    <a:pt x="258" y="42"/>
                  </a:lnTo>
                  <a:lnTo>
                    <a:pt x="278" y="39"/>
                  </a:lnTo>
                  <a:lnTo>
                    <a:pt x="306" y="18"/>
                  </a:lnTo>
                  <a:lnTo>
                    <a:pt x="339" y="15"/>
                  </a:lnTo>
                  <a:lnTo>
                    <a:pt x="359" y="21"/>
                  </a:lnTo>
                  <a:lnTo>
                    <a:pt x="376" y="3"/>
                  </a:lnTo>
                  <a:lnTo>
                    <a:pt x="404" y="0"/>
                  </a:lnTo>
                  <a:lnTo>
                    <a:pt x="409" y="33"/>
                  </a:lnTo>
                  <a:lnTo>
                    <a:pt x="427" y="57"/>
                  </a:lnTo>
                  <a:lnTo>
                    <a:pt x="473" y="80"/>
                  </a:lnTo>
                  <a:lnTo>
                    <a:pt x="513" y="86"/>
                  </a:lnTo>
                  <a:lnTo>
                    <a:pt x="516" y="57"/>
                  </a:lnTo>
                  <a:lnTo>
                    <a:pt x="546" y="57"/>
                  </a:lnTo>
                  <a:lnTo>
                    <a:pt x="584" y="74"/>
                  </a:lnTo>
                  <a:lnTo>
                    <a:pt x="622" y="83"/>
                  </a:lnTo>
                  <a:lnTo>
                    <a:pt x="655" y="74"/>
                  </a:lnTo>
                  <a:lnTo>
                    <a:pt x="685" y="1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4059231" y="1506543"/>
              <a:ext cx="814333" cy="754064"/>
              <a:chOff x="3244" y="1753"/>
              <a:chExt cx="403" cy="337"/>
            </a:xfrm>
            <a:grpFill/>
          </p:grpSpPr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3404" y="1962"/>
                <a:ext cx="124" cy="128"/>
                <a:chOff x="3404" y="1962"/>
                <a:chExt cx="124" cy="128"/>
              </a:xfrm>
              <a:grpFill/>
            </p:grpSpPr>
            <p:sp>
              <p:nvSpPr>
                <p:cNvPr id="64" name="Freeform 19"/>
                <p:cNvSpPr>
                  <a:spLocks/>
                </p:cNvSpPr>
                <p:nvPr/>
              </p:nvSpPr>
              <p:spPr bwMode="auto">
                <a:xfrm>
                  <a:off x="3404" y="2010"/>
                  <a:ext cx="58" cy="68"/>
                </a:xfrm>
                <a:custGeom>
                  <a:avLst/>
                  <a:gdLst>
                    <a:gd name="T0" fmla="*/ 12 w 58"/>
                    <a:gd name="T1" fmla="*/ 21 h 68"/>
                    <a:gd name="T2" fmla="*/ 17 w 58"/>
                    <a:gd name="T3" fmla="*/ 15 h 68"/>
                    <a:gd name="T4" fmla="*/ 28 w 58"/>
                    <a:gd name="T5" fmla="*/ 15 h 68"/>
                    <a:gd name="T6" fmla="*/ 43 w 58"/>
                    <a:gd name="T7" fmla="*/ 0 h 68"/>
                    <a:gd name="T8" fmla="*/ 45 w 58"/>
                    <a:gd name="T9" fmla="*/ 9 h 68"/>
                    <a:gd name="T10" fmla="*/ 55 w 58"/>
                    <a:gd name="T11" fmla="*/ 9 h 68"/>
                    <a:gd name="T12" fmla="*/ 58 w 58"/>
                    <a:gd name="T13" fmla="*/ 15 h 68"/>
                    <a:gd name="T14" fmla="*/ 53 w 58"/>
                    <a:gd name="T15" fmla="*/ 21 h 68"/>
                    <a:gd name="T16" fmla="*/ 45 w 58"/>
                    <a:gd name="T17" fmla="*/ 24 h 68"/>
                    <a:gd name="T18" fmla="*/ 45 w 58"/>
                    <a:gd name="T19" fmla="*/ 30 h 68"/>
                    <a:gd name="T20" fmla="*/ 45 w 58"/>
                    <a:gd name="T21" fmla="*/ 33 h 68"/>
                    <a:gd name="T22" fmla="*/ 43 w 58"/>
                    <a:gd name="T23" fmla="*/ 38 h 68"/>
                    <a:gd name="T24" fmla="*/ 45 w 58"/>
                    <a:gd name="T25" fmla="*/ 44 h 68"/>
                    <a:gd name="T26" fmla="*/ 43 w 58"/>
                    <a:gd name="T27" fmla="*/ 50 h 68"/>
                    <a:gd name="T28" fmla="*/ 38 w 58"/>
                    <a:gd name="T29" fmla="*/ 53 h 68"/>
                    <a:gd name="T30" fmla="*/ 33 w 58"/>
                    <a:gd name="T31" fmla="*/ 53 h 68"/>
                    <a:gd name="T32" fmla="*/ 33 w 58"/>
                    <a:gd name="T33" fmla="*/ 53 h 68"/>
                    <a:gd name="T34" fmla="*/ 30 w 58"/>
                    <a:gd name="T35" fmla="*/ 59 h 68"/>
                    <a:gd name="T36" fmla="*/ 22 w 58"/>
                    <a:gd name="T37" fmla="*/ 59 h 68"/>
                    <a:gd name="T38" fmla="*/ 22 w 58"/>
                    <a:gd name="T39" fmla="*/ 59 h 68"/>
                    <a:gd name="T40" fmla="*/ 15 w 58"/>
                    <a:gd name="T41" fmla="*/ 62 h 68"/>
                    <a:gd name="T42" fmla="*/ 15 w 58"/>
                    <a:gd name="T43" fmla="*/ 65 h 68"/>
                    <a:gd name="T44" fmla="*/ 7 w 58"/>
                    <a:gd name="T45" fmla="*/ 68 h 68"/>
                    <a:gd name="T46" fmla="*/ 5 w 58"/>
                    <a:gd name="T47" fmla="*/ 68 h 68"/>
                    <a:gd name="T48" fmla="*/ 2 w 58"/>
                    <a:gd name="T49" fmla="*/ 65 h 68"/>
                    <a:gd name="T50" fmla="*/ 2 w 58"/>
                    <a:gd name="T51" fmla="*/ 59 h 68"/>
                    <a:gd name="T52" fmla="*/ 0 w 58"/>
                    <a:gd name="T53" fmla="*/ 56 h 68"/>
                    <a:gd name="T54" fmla="*/ 0 w 58"/>
                    <a:gd name="T55" fmla="*/ 50 h 68"/>
                    <a:gd name="T56" fmla="*/ 5 w 58"/>
                    <a:gd name="T57" fmla="*/ 47 h 68"/>
                    <a:gd name="T58" fmla="*/ 7 w 58"/>
                    <a:gd name="T59" fmla="*/ 44 h 68"/>
                    <a:gd name="T60" fmla="*/ 12 w 58"/>
                    <a:gd name="T61" fmla="*/ 38 h 68"/>
                    <a:gd name="T62" fmla="*/ 15 w 58"/>
                    <a:gd name="T63" fmla="*/ 38 h 68"/>
                    <a:gd name="T64" fmla="*/ 20 w 58"/>
                    <a:gd name="T65" fmla="*/ 41 h 68"/>
                    <a:gd name="T66" fmla="*/ 22 w 58"/>
                    <a:gd name="T67" fmla="*/ 38 h 68"/>
                    <a:gd name="T68" fmla="*/ 20 w 58"/>
                    <a:gd name="T69" fmla="*/ 38 h 68"/>
                    <a:gd name="T70" fmla="*/ 12 w 58"/>
                    <a:gd name="T71" fmla="*/ 21 h 68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58"/>
                    <a:gd name="T109" fmla="*/ 0 h 68"/>
                    <a:gd name="T110" fmla="*/ 58 w 58"/>
                    <a:gd name="T111" fmla="*/ 68 h 68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58" h="68">
                      <a:moveTo>
                        <a:pt x="12" y="21"/>
                      </a:moveTo>
                      <a:lnTo>
                        <a:pt x="17" y="15"/>
                      </a:lnTo>
                      <a:lnTo>
                        <a:pt x="28" y="15"/>
                      </a:lnTo>
                      <a:lnTo>
                        <a:pt x="43" y="0"/>
                      </a:lnTo>
                      <a:lnTo>
                        <a:pt x="45" y="9"/>
                      </a:lnTo>
                      <a:lnTo>
                        <a:pt x="55" y="9"/>
                      </a:lnTo>
                      <a:lnTo>
                        <a:pt x="58" y="15"/>
                      </a:lnTo>
                      <a:lnTo>
                        <a:pt x="53" y="21"/>
                      </a:lnTo>
                      <a:lnTo>
                        <a:pt x="45" y="24"/>
                      </a:lnTo>
                      <a:lnTo>
                        <a:pt x="45" y="30"/>
                      </a:lnTo>
                      <a:lnTo>
                        <a:pt x="45" y="33"/>
                      </a:lnTo>
                      <a:lnTo>
                        <a:pt x="43" y="38"/>
                      </a:lnTo>
                      <a:lnTo>
                        <a:pt x="45" y="44"/>
                      </a:lnTo>
                      <a:lnTo>
                        <a:pt x="43" y="50"/>
                      </a:lnTo>
                      <a:lnTo>
                        <a:pt x="38" y="53"/>
                      </a:lnTo>
                      <a:lnTo>
                        <a:pt x="33" y="53"/>
                      </a:lnTo>
                      <a:lnTo>
                        <a:pt x="30" y="59"/>
                      </a:lnTo>
                      <a:lnTo>
                        <a:pt x="22" y="59"/>
                      </a:lnTo>
                      <a:lnTo>
                        <a:pt x="15" y="62"/>
                      </a:lnTo>
                      <a:lnTo>
                        <a:pt x="15" y="65"/>
                      </a:lnTo>
                      <a:lnTo>
                        <a:pt x="7" y="68"/>
                      </a:lnTo>
                      <a:lnTo>
                        <a:pt x="5" y="68"/>
                      </a:lnTo>
                      <a:lnTo>
                        <a:pt x="2" y="65"/>
                      </a:lnTo>
                      <a:lnTo>
                        <a:pt x="2" y="59"/>
                      </a:lnTo>
                      <a:lnTo>
                        <a:pt x="0" y="56"/>
                      </a:lnTo>
                      <a:lnTo>
                        <a:pt x="0" y="50"/>
                      </a:lnTo>
                      <a:lnTo>
                        <a:pt x="5" y="47"/>
                      </a:lnTo>
                      <a:lnTo>
                        <a:pt x="7" y="44"/>
                      </a:lnTo>
                      <a:lnTo>
                        <a:pt x="12" y="38"/>
                      </a:lnTo>
                      <a:lnTo>
                        <a:pt x="15" y="38"/>
                      </a:lnTo>
                      <a:lnTo>
                        <a:pt x="20" y="41"/>
                      </a:lnTo>
                      <a:lnTo>
                        <a:pt x="22" y="38"/>
                      </a:lnTo>
                      <a:lnTo>
                        <a:pt x="20" y="38"/>
                      </a:lnTo>
                      <a:lnTo>
                        <a:pt x="12" y="2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5700">
                    <a:latin typeface="+mn-lt"/>
                  </a:endParaRPr>
                </a:p>
              </p:txBody>
            </p:sp>
            <p:sp>
              <p:nvSpPr>
                <p:cNvPr id="65" name="Freeform 20"/>
                <p:cNvSpPr>
                  <a:spLocks/>
                </p:cNvSpPr>
                <p:nvPr/>
              </p:nvSpPr>
              <p:spPr bwMode="auto">
                <a:xfrm>
                  <a:off x="3457" y="1962"/>
                  <a:ext cx="71" cy="128"/>
                </a:xfrm>
                <a:custGeom>
                  <a:avLst/>
                  <a:gdLst>
                    <a:gd name="T0" fmla="*/ 28 w 71"/>
                    <a:gd name="T1" fmla="*/ 15 h 128"/>
                    <a:gd name="T2" fmla="*/ 43 w 71"/>
                    <a:gd name="T3" fmla="*/ 12 h 128"/>
                    <a:gd name="T4" fmla="*/ 48 w 71"/>
                    <a:gd name="T5" fmla="*/ 9 h 128"/>
                    <a:gd name="T6" fmla="*/ 55 w 71"/>
                    <a:gd name="T7" fmla="*/ 3 h 128"/>
                    <a:gd name="T8" fmla="*/ 71 w 71"/>
                    <a:gd name="T9" fmla="*/ 3 h 128"/>
                    <a:gd name="T10" fmla="*/ 66 w 71"/>
                    <a:gd name="T11" fmla="*/ 12 h 128"/>
                    <a:gd name="T12" fmla="*/ 58 w 71"/>
                    <a:gd name="T13" fmla="*/ 15 h 128"/>
                    <a:gd name="T14" fmla="*/ 50 w 71"/>
                    <a:gd name="T15" fmla="*/ 24 h 128"/>
                    <a:gd name="T16" fmla="*/ 61 w 71"/>
                    <a:gd name="T17" fmla="*/ 24 h 128"/>
                    <a:gd name="T18" fmla="*/ 71 w 71"/>
                    <a:gd name="T19" fmla="*/ 24 h 128"/>
                    <a:gd name="T20" fmla="*/ 63 w 71"/>
                    <a:gd name="T21" fmla="*/ 36 h 128"/>
                    <a:gd name="T22" fmla="*/ 53 w 71"/>
                    <a:gd name="T23" fmla="*/ 42 h 128"/>
                    <a:gd name="T24" fmla="*/ 53 w 71"/>
                    <a:gd name="T25" fmla="*/ 48 h 128"/>
                    <a:gd name="T26" fmla="*/ 61 w 71"/>
                    <a:gd name="T27" fmla="*/ 60 h 128"/>
                    <a:gd name="T28" fmla="*/ 66 w 71"/>
                    <a:gd name="T29" fmla="*/ 69 h 128"/>
                    <a:gd name="T30" fmla="*/ 71 w 71"/>
                    <a:gd name="T31" fmla="*/ 83 h 128"/>
                    <a:gd name="T32" fmla="*/ 68 w 71"/>
                    <a:gd name="T33" fmla="*/ 101 h 128"/>
                    <a:gd name="T34" fmla="*/ 58 w 71"/>
                    <a:gd name="T35" fmla="*/ 110 h 128"/>
                    <a:gd name="T36" fmla="*/ 66 w 71"/>
                    <a:gd name="T37" fmla="*/ 122 h 128"/>
                    <a:gd name="T38" fmla="*/ 48 w 71"/>
                    <a:gd name="T39" fmla="*/ 122 h 128"/>
                    <a:gd name="T40" fmla="*/ 40 w 71"/>
                    <a:gd name="T41" fmla="*/ 119 h 128"/>
                    <a:gd name="T42" fmla="*/ 28 w 71"/>
                    <a:gd name="T43" fmla="*/ 125 h 128"/>
                    <a:gd name="T44" fmla="*/ 18 w 71"/>
                    <a:gd name="T45" fmla="*/ 125 h 128"/>
                    <a:gd name="T46" fmla="*/ 10 w 71"/>
                    <a:gd name="T47" fmla="*/ 128 h 128"/>
                    <a:gd name="T48" fmla="*/ 2 w 71"/>
                    <a:gd name="T49" fmla="*/ 122 h 128"/>
                    <a:gd name="T50" fmla="*/ 0 w 71"/>
                    <a:gd name="T51" fmla="*/ 116 h 128"/>
                    <a:gd name="T52" fmla="*/ 7 w 71"/>
                    <a:gd name="T53" fmla="*/ 107 h 128"/>
                    <a:gd name="T54" fmla="*/ 18 w 71"/>
                    <a:gd name="T55" fmla="*/ 107 h 128"/>
                    <a:gd name="T56" fmla="*/ 12 w 71"/>
                    <a:gd name="T57" fmla="*/ 101 h 128"/>
                    <a:gd name="T58" fmla="*/ 12 w 71"/>
                    <a:gd name="T59" fmla="*/ 92 h 128"/>
                    <a:gd name="T60" fmla="*/ 20 w 71"/>
                    <a:gd name="T61" fmla="*/ 89 h 128"/>
                    <a:gd name="T62" fmla="*/ 28 w 71"/>
                    <a:gd name="T63" fmla="*/ 86 h 128"/>
                    <a:gd name="T64" fmla="*/ 33 w 71"/>
                    <a:gd name="T65" fmla="*/ 72 h 128"/>
                    <a:gd name="T66" fmla="*/ 38 w 71"/>
                    <a:gd name="T67" fmla="*/ 60 h 128"/>
                    <a:gd name="T68" fmla="*/ 30 w 71"/>
                    <a:gd name="T69" fmla="*/ 51 h 128"/>
                    <a:gd name="T70" fmla="*/ 15 w 71"/>
                    <a:gd name="T71" fmla="*/ 48 h 128"/>
                    <a:gd name="T72" fmla="*/ 23 w 71"/>
                    <a:gd name="T73" fmla="*/ 18 h 12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71"/>
                    <a:gd name="T112" fmla="*/ 0 h 128"/>
                    <a:gd name="T113" fmla="*/ 71 w 71"/>
                    <a:gd name="T114" fmla="*/ 128 h 12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71" h="128">
                      <a:moveTo>
                        <a:pt x="23" y="18"/>
                      </a:moveTo>
                      <a:lnTo>
                        <a:pt x="28" y="15"/>
                      </a:lnTo>
                      <a:lnTo>
                        <a:pt x="40" y="15"/>
                      </a:lnTo>
                      <a:lnTo>
                        <a:pt x="43" y="12"/>
                      </a:lnTo>
                      <a:lnTo>
                        <a:pt x="45" y="9"/>
                      </a:lnTo>
                      <a:lnTo>
                        <a:pt x="48" y="9"/>
                      </a:lnTo>
                      <a:lnTo>
                        <a:pt x="53" y="6"/>
                      </a:lnTo>
                      <a:lnTo>
                        <a:pt x="55" y="3"/>
                      </a:lnTo>
                      <a:lnTo>
                        <a:pt x="63" y="0"/>
                      </a:lnTo>
                      <a:lnTo>
                        <a:pt x="71" y="3"/>
                      </a:lnTo>
                      <a:lnTo>
                        <a:pt x="68" y="9"/>
                      </a:lnTo>
                      <a:lnTo>
                        <a:pt x="66" y="12"/>
                      </a:lnTo>
                      <a:lnTo>
                        <a:pt x="63" y="15"/>
                      </a:lnTo>
                      <a:lnTo>
                        <a:pt x="58" y="15"/>
                      </a:lnTo>
                      <a:lnTo>
                        <a:pt x="50" y="18"/>
                      </a:lnTo>
                      <a:lnTo>
                        <a:pt x="50" y="24"/>
                      </a:lnTo>
                      <a:lnTo>
                        <a:pt x="53" y="27"/>
                      </a:lnTo>
                      <a:lnTo>
                        <a:pt x="61" y="24"/>
                      </a:lnTo>
                      <a:lnTo>
                        <a:pt x="68" y="21"/>
                      </a:lnTo>
                      <a:lnTo>
                        <a:pt x="71" y="24"/>
                      </a:lnTo>
                      <a:lnTo>
                        <a:pt x="71" y="36"/>
                      </a:lnTo>
                      <a:lnTo>
                        <a:pt x="63" y="36"/>
                      </a:lnTo>
                      <a:lnTo>
                        <a:pt x="58" y="36"/>
                      </a:lnTo>
                      <a:lnTo>
                        <a:pt x="53" y="42"/>
                      </a:lnTo>
                      <a:lnTo>
                        <a:pt x="53" y="45"/>
                      </a:lnTo>
                      <a:lnTo>
                        <a:pt x="53" y="48"/>
                      </a:lnTo>
                      <a:lnTo>
                        <a:pt x="55" y="54"/>
                      </a:lnTo>
                      <a:lnTo>
                        <a:pt x="61" y="60"/>
                      </a:lnTo>
                      <a:lnTo>
                        <a:pt x="63" y="66"/>
                      </a:lnTo>
                      <a:lnTo>
                        <a:pt x="66" y="69"/>
                      </a:lnTo>
                      <a:lnTo>
                        <a:pt x="68" y="75"/>
                      </a:lnTo>
                      <a:lnTo>
                        <a:pt x="71" y="83"/>
                      </a:lnTo>
                      <a:lnTo>
                        <a:pt x="71" y="95"/>
                      </a:lnTo>
                      <a:lnTo>
                        <a:pt x="68" y="101"/>
                      </a:lnTo>
                      <a:lnTo>
                        <a:pt x="61" y="107"/>
                      </a:lnTo>
                      <a:lnTo>
                        <a:pt x="58" y="110"/>
                      </a:lnTo>
                      <a:lnTo>
                        <a:pt x="63" y="116"/>
                      </a:lnTo>
                      <a:lnTo>
                        <a:pt x="66" y="122"/>
                      </a:lnTo>
                      <a:lnTo>
                        <a:pt x="55" y="122"/>
                      </a:lnTo>
                      <a:lnTo>
                        <a:pt x="48" y="122"/>
                      </a:lnTo>
                      <a:lnTo>
                        <a:pt x="45" y="119"/>
                      </a:lnTo>
                      <a:lnTo>
                        <a:pt x="40" y="119"/>
                      </a:lnTo>
                      <a:lnTo>
                        <a:pt x="33" y="122"/>
                      </a:lnTo>
                      <a:lnTo>
                        <a:pt x="28" y="125"/>
                      </a:lnTo>
                      <a:lnTo>
                        <a:pt x="23" y="125"/>
                      </a:lnTo>
                      <a:lnTo>
                        <a:pt x="18" y="125"/>
                      </a:lnTo>
                      <a:lnTo>
                        <a:pt x="12" y="128"/>
                      </a:lnTo>
                      <a:lnTo>
                        <a:pt x="10" y="128"/>
                      </a:lnTo>
                      <a:lnTo>
                        <a:pt x="7" y="125"/>
                      </a:lnTo>
                      <a:lnTo>
                        <a:pt x="2" y="122"/>
                      </a:lnTo>
                      <a:lnTo>
                        <a:pt x="0" y="122"/>
                      </a:lnTo>
                      <a:lnTo>
                        <a:pt x="0" y="116"/>
                      </a:lnTo>
                      <a:lnTo>
                        <a:pt x="2" y="107"/>
                      </a:lnTo>
                      <a:lnTo>
                        <a:pt x="7" y="107"/>
                      </a:lnTo>
                      <a:lnTo>
                        <a:pt x="12" y="107"/>
                      </a:lnTo>
                      <a:lnTo>
                        <a:pt x="18" y="107"/>
                      </a:lnTo>
                      <a:lnTo>
                        <a:pt x="18" y="104"/>
                      </a:lnTo>
                      <a:lnTo>
                        <a:pt x="12" y="101"/>
                      </a:lnTo>
                      <a:lnTo>
                        <a:pt x="12" y="95"/>
                      </a:lnTo>
                      <a:lnTo>
                        <a:pt x="12" y="92"/>
                      </a:lnTo>
                      <a:lnTo>
                        <a:pt x="18" y="89"/>
                      </a:lnTo>
                      <a:lnTo>
                        <a:pt x="20" y="89"/>
                      </a:lnTo>
                      <a:lnTo>
                        <a:pt x="25" y="86"/>
                      </a:lnTo>
                      <a:lnTo>
                        <a:pt x="28" y="86"/>
                      </a:lnTo>
                      <a:lnTo>
                        <a:pt x="30" y="86"/>
                      </a:lnTo>
                      <a:lnTo>
                        <a:pt x="33" y="72"/>
                      </a:lnTo>
                      <a:lnTo>
                        <a:pt x="38" y="66"/>
                      </a:lnTo>
                      <a:lnTo>
                        <a:pt x="38" y="60"/>
                      </a:lnTo>
                      <a:lnTo>
                        <a:pt x="28" y="57"/>
                      </a:lnTo>
                      <a:lnTo>
                        <a:pt x="30" y="51"/>
                      </a:lnTo>
                      <a:lnTo>
                        <a:pt x="23" y="45"/>
                      </a:lnTo>
                      <a:lnTo>
                        <a:pt x="15" y="48"/>
                      </a:lnTo>
                      <a:lnTo>
                        <a:pt x="25" y="36"/>
                      </a:lnTo>
                      <a:lnTo>
                        <a:pt x="23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5700">
                    <a:latin typeface="+mn-lt"/>
                  </a:endParaRPr>
                </a:p>
              </p:txBody>
            </p:sp>
          </p:grpSp>
          <p:sp>
            <p:nvSpPr>
              <p:cNvPr id="63" name="Freeform 21"/>
              <p:cNvSpPr>
                <a:spLocks/>
              </p:cNvSpPr>
              <p:nvPr/>
            </p:nvSpPr>
            <p:spPr bwMode="auto">
              <a:xfrm>
                <a:off x="3244" y="1753"/>
                <a:ext cx="403" cy="209"/>
              </a:xfrm>
              <a:custGeom>
                <a:avLst/>
                <a:gdLst>
                  <a:gd name="T0" fmla="*/ 23 w 403"/>
                  <a:gd name="T1" fmla="*/ 206 h 209"/>
                  <a:gd name="T2" fmla="*/ 41 w 403"/>
                  <a:gd name="T3" fmla="*/ 191 h 209"/>
                  <a:gd name="T4" fmla="*/ 48 w 403"/>
                  <a:gd name="T5" fmla="*/ 185 h 209"/>
                  <a:gd name="T6" fmla="*/ 61 w 403"/>
                  <a:gd name="T7" fmla="*/ 182 h 209"/>
                  <a:gd name="T8" fmla="*/ 71 w 403"/>
                  <a:gd name="T9" fmla="*/ 182 h 209"/>
                  <a:gd name="T10" fmla="*/ 81 w 403"/>
                  <a:gd name="T11" fmla="*/ 176 h 209"/>
                  <a:gd name="T12" fmla="*/ 91 w 403"/>
                  <a:gd name="T13" fmla="*/ 167 h 209"/>
                  <a:gd name="T14" fmla="*/ 102 w 403"/>
                  <a:gd name="T15" fmla="*/ 161 h 209"/>
                  <a:gd name="T16" fmla="*/ 112 w 403"/>
                  <a:gd name="T17" fmla="*/ 158 h 209"/>
                  <a:gd name="T18" fmla="*/ 124 w 403"/>
                  <a:gd name="T19" fmla="*/ 152 h 209"/>
                  <a:gd name="T20" fmla="*/ 139 w 403"/>
                  <a:gd name="T21" fmla="*/ 149 h 209"/>
                  <a:gd name="T22" fmla="*/ 162 w 403"/>
                  <a:gd name="T23" fmla="*/ 152 h 209"/>
                  <a:gd name="T24" fmla="*/ 182 w 403"/>
                  <a:gd name="T25" fmla="*/ 143 h 209"/>
                  <a:gd name="T26" fmla="*/ 193 w 403"/>
                  <a:gd name="T27" fmla="*/ 129 h 209"/>
                  <a:gd name="T28" fmla="*/ 205 w 403"/>
                  <a:gd name="T29" fmla="*/ 117 h 209"/>
                  <a:gd name="T30" fmla="*/ 215 w 403"/>
                  <a:gd name="T31" fmla="*/ 108 h 209"/>
                  <a:gd name="T32" fmla="*/ 223 w 403"/>
                  <a:gd name="T33" fmla="*/ 99 h 209"/>
                  <a:gd name="T34" fmla="*/ 241 w 403"/>
                  <a:gd name="T35" fmla="*/ 90 h 209"/>
                  <a:gd name="T36" fmla="*/ 238 w 403"/>
                  <a:gd name="T37" fmla="*/ 102 h 209"/>
                  <a:gd name="T38" fmla="*/ 251 w 403"/>
                  <a:gd name="T39" fmla="*/ 108 h 209"/>
                  <a:gd name="T40" fmla="*/ 263 w 403"/>
                  <a:gd name="T41" fmla="*/ 102 h 209"/>
                  <a:gd name="T42" fmla="*/ 268 w 403"/>
                  <a:gd name="T43" fmla="*/ 93 h 209"/>
                  <a:gd name="T44" fmla="*/ 271 w 403"/>
                  <a:gd name="T45" fmla="*/ 84 h 209"/>
                  <a:gd name="T46" fmla="*/ 279 w 403"/>
                  <a:gd name="T47" fmla="*/ 75 h 209"/>
                  <a:gd name="T48" fmla="*/ 301 w 403"/>
                  <a:gd name="T49" fmla="*/ 75 h 209"/>
                  <a:gd name="T50" fmla="*/ 324 w 403"/>
                  <a:gd name="T51" fmla="*/ 60 h 209"/>
                  <a:gd name="T52" fmla="*/ 347 w 403"/>
                  <a:gd name="T53" fmla="*/ 48 h 209"/>
                  <a:gd name="T54" fmla="*/ 370 w 403"/>
                  <a:gd name="T55" fmla="*/ 24 h 209"/>
                  <a:gd name="T56" fmla="*/ 390 w 403"/>
                  <a:gd name="T57" fmla="*/ 12 h 209"/>
                  <a:gd name="T58" fmla="*/ 385 w 403"/>
                  <a:gd name="T59" fmla="*/ 0 h 209"/>
                  <a:gd name="T60" fmla="*/ 347 w 403"/>
                  <a:gd name="T61" fmla="*/ 6 h 209"/>
                  <a:gd name="T62" fmla="*/ 324 w 403"/>
                  <a:gd name="T63" fmla="*/ 15 h 209"/>
                  <a:gd name="T64" fmla="*/ 299 w 403"/>
                  <a:gd name="T65" fmla="*/ 18 h 209"/>
                  <a:gd name="T66" fmla="*/ 268 w 403"/>
                  <a:gd name="T67" fmla="*/ 30 h 209"/>
                  <a:gd name="T68" fmla="*/ 241 w 403"/>
                  <a:gd name="T69" fmla="*/ 39 h 209"/>
                  <a:gd name="T70" fmla="*/ 213 w 403"/>
                  <a:gd name="T71" fmla="*/ 48 h 209"/>
                  <a:gd name="T72" fmla="*/ 193 w 403"/>
                  <a:gd name="T73" fmla="*/ 63 h 209"/>
                  <a:gd name="T74" fmla="*/ 175 w 403"/>
                  <a:gd name="T75" fmla="*/ 75 h 209"/>
                  <a:gd name="T76" fmla="*/ 145 w 403"/>
                  <a:gd name="T77" fmla="*/ 93 h 209"/>
                  <a:gd name="T78" fmla="*/ 112 w 403"/>
                  <a:gd name="T79" fmla="*/ 117 h 209"/>
                  <a:gd name="T80" fmla="*/ 84 w 403"/>
                  <a:gd name="T81" fmla="*/ 132 h 209"/>
                  <a:gd name="T82" fmla="*/ 61 w 403"/>
                  <a:gd name="T83" fmla="*/ 155 h 209"/>
                  <a:gd name="T84" fmla="*/ 36 w 403"/>
                  <a:gd name="T85" fmla="*/ 170 h 209"/>
                  <a:gd name="T86" fmla="*/ 0 w 403"/>
                  <a:gd name="T87" fmla="*/ 209 h 20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3"/>
                  <a:gd name="T133" fmla="*/ 0 h 209"/>
                  <a:gd name="T134" fmla="*/ 403 w 403"/>
                  <a:gd name="T135" fmla="*/ 209 h 20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3" h="209">
                    <a:moveTo>
                      <a:pt x="0" y="209"/>
                    </a:moveTo>
                    <a:lnTo>
                      <a:pt x="23" y="206"/>
                    </a:lnTo>
                    <a:lnTo>
                      <a:pt x="33" y="197"/>
                    </a:lnTo>
                    <a:lnTo>
                      <a:pt x="41" y="191"/>
                    </a:lnTo>
                    <a:lnTo>
                      <a:pt x="43" y="185"/>
                    </a:lnTo>
                    <a:lnTo>
                      <a:pt x="48" y="185"/>
                    </a:lnTo>
                    <a:lnTo>
                      <a:pt x="53" y="182"/>
                    </a:lnTo>
                    <a:lnTo>
                      <a:pt x="61" y="182"/>
                    </a:lnTo>
                    <a:lnTo>
                      <a:pt x="66" y="182"/>
                    </a:lnTo>
                    <a:lnTo>
                      <a:pt x="71" y="182"/>
                    </a:lnTo>
                    <a:lnTo>
                      <a:pt x="74" y="182"/>
                    </a:lnTo>
                    <a:lnTo>
                      <a:pt x="81" y="176"/>
                    </a:lnTo>
                    <a:lnTo>
                      <a:pt x="84" y="170"/>
                    </a:lnTo>
                    <a:lnTo>
                      <a:pt x="91" y="167"/>
                    </a:lnTo>
                    <a:lnTo>
                      <a:pt x="96" y="164"/>
                    </a:lnTo>
                    <a:lnTo>
                      <a:pt x="102" y="161"/>
                    </a:lnTo>
                    <a:lnTo>
                      <a:pt x="109" y="161"/>
                    </a:lnTo>
                    <a:lnTo>
                      <a:pt x="112" y="158"/>
                    </a:lnTo>
                    <a:lnTo>
                      <a:pt x="117" y="155"/>
                    </a:lnTo>
                    <a:lnTo>
                      <a:pt x="124" y="152"/>
                    </a:lnTo>
                    <a:lnTo>
                      <a:pt x="132" y="146"/>
                    </a:lnTo>
                    <a:lnTo>
                      <a:pt x="139" y="149"/>
                    </a:lnTo>
                    <a:lnTo>
                      <a:pt x="152" y="152"/>
                    </a:lnTo>
                    <a:lnTo>
                      <a:pt x="162" y="152"/>
                    </a:lnTo>
                    <a:lnTo>
                      <a:pt x="175" y="146"/>
                    </a:lnTo>
                    <a:lnTo>
                      <a:pt x="182" y="143"/>
                    </a:lnTo>
                    <a:lnTo>
                      <a:pt x="188" y="135"/>
                    </a:lnTo>
                    <a:lnTo>
                      <a:pt x="193" y="129"/>
                    </a:lnTo>
                    <a:lnTo>
                      <a:pt x="203" y="123"/>
                    </a:lnTo>
                    <a:lnTo>
                      <a:pt x="205" y="117"/>
                    </a:lnTo>
                    <a:lnTo>
                      <a:pt x="205" y="111"/>
                    </a:lnTo>
                    <a:lnTo>
                      <a:pt x="215" y="108"/>
                    </a:lnTo>
                    <a:lnTo>
                      <a:pt x="220" y="102"/>
                    </a:lnTo>
                    <a:lnTo>
                      <a:pt x="223" y="99"/>
                    </a:lnTo>
                    <a:lnTo>
                      <a:pt x="225" y="99"/>
                    </a:lnTo>
                    <a:lnTo>
                      <a:pt x="241" y="90"/>
                    </a:lnTo>
                    <a:lnTo>
                      <a:pt x="241" y="99"/>
                    </a:lnTo>
                    <a:lnTo>
                      <a:pt x="238" y="102"/>
                    </a:lnTo>
                    <a:lnTo>
                      <a:pt x="241" y="105"/>
                    </a:lnTo>
                    <a:lnTo>
                      <a:pt x="251" y="108"/>
                    </a:lnTo>
                    <a:lnTo>
                      <a:pt x="258" y="108"/>
                    </a:lnTo>
                    <a:lnTo>
                      <a:pt x="263" y="102"/>
                    </a:lnTo>
                    <a:lnTo>
                      <a:pt x="268" y="99"/>
                    </a:lnTo>
                    <a:lnTo>
                      <a:pt x="268" y="93"/>
                    </a:lnTo>
                    <a:lnTo>
                      <a:pt x="271" y="90"/>
                    </a:lnTo>
                    <a:lnTo>
                      <a:pt x="271" y="84"/>
                    </a:lnTo>
                    <a:lnTo>
                      <a:pt x="276" y="78"/>
                    </a:lnTo>
                    <a:lnTo>
                      <a:pt x="279" y="75"/>
                    </a:lnTo>
                    <a:lnTo>
                      <a:pt x="286" y="75"/>
                    </a:lnTo>
                    <a:lnTo>
                      <a:pt x="301" y="75"/>
                    </a:lnTo>
                    <a:lnTo>
                      <a:pt x="314" y="69"/>
                    </a:lnTo>
                    <a:lnTo>
                      <a:pt x="324" y="60"/>
                    </a:lnTo>
                    <a:lnTo>
                      <a:pt x="337" y="57"/>
                    </a:lnTo>
                    <a:lnTo>
                      <a:pt x="347" y="48"/>
                    </a:lnTo>
                    <a:lnTo>
                      <a:pt x="354" y="36"/>
                    </a:lnTo>
                    <a:lnTo>
                      <a:pt x="370" y="24"/>
                    </a:lnTo>
                    <a:lnTo>
                      <a:pt x="380" y="18"/>
                    </a:lnTo>
                    <a:lnTo>
                      <a:pt x="390" y="12"/>
                    </a:lnTo>
                    <a:lnTo>
                      <a:pt x="403" y="3"/>
                    </a:lnTo>
                    <a:lnTo>
                      <a:pt x="385" y="0"/>
                    </a:lnTo>
                    <a:lnTo>
                      <a:pt x="365" y="0"/>
                    </a:lnTo>
                    <a:lnTo>
                      <a:pt x="347" y="6"/>
                    </a:lnTo>
                    <a:lnTo>
                      <a:pt x="339" y="12"/>
                    </a:lnTo>
                    <a:lnTo>
                      <a:pt x="324" y="15"/>
                    </a:lnTo>
                    <a:lnTo>
                      <a:pt x="306" y="15"/>
                    </a:lnTo>
                    <a:lnTo>
                      <a:pt x="299" y="18"/>
                    </a:lnTo>
                    <a:lnTo>
                      <a:pt x="279" y="27"/>
                    </a:lnTo>
                    <a:lnTo>
                      <a:pt x="268" y="30"/>
                    </a:lnTo>
                    <a:lnTo>
                      <a:pt x="256" y="36"/>
                    </a:lnTo>
                    <a:lnTo>
                      <a:pt x="241" y="39"/>
                    </a:lnTo>
                    <a:lnTo>
                      <a:pt x="225" y="42"/>
                    </a:lnTo>
                    <a:lnTo>
                      <a:pt x="213" y="48"/>
                    </a:lnTo>
                    <a:lnTo>
                      <a:pt x="203" y="57"/>
                    </a:lnTo>
                    <a:lnTo>
                      <a:pt x="193" y="63"/>
                    </a:lnTo>
                    <a:lnTo>
                      <a:pt x="185" y="72"/>
                    </a:lnTo>
                    <a:lnTo>
                      <a:pt x="175" y="75"/>
                    </a:lnTo>
                    <a:lnTo>
                      <a:pt x="160" y="84"/>
                    </a:lnTo>
                    <a:lnTo>
                      <a:pt x="145" y="93"/>
                    </a:lnTo>
                    <a:lnTo>
                      <a:pt x="124" y="102"/>
                    </a:lnTo>
                    <a:lnTo>
                      <a:pt x="112" y="117"/>
                    </a:lnTo>
                    <a:lnTo>
                      <a:pt x="96" y="126"/>
                    </a:lnTo>
                    <a:lnTo>
                      <a:pt x="84" y="132"/>
                    </a:lnTo>
                    <a:lnTo>
                      <a:pt x="69" y="146"/>
                    </a:lnTo>
                    <a:lnTo>
                      <a:pt x="61" y="155"/>
                    </a:lnTo>
                    <a:lnTo>
                      <a:pt x="48" y="164"/>
                    </a:lnTo>
                    <a:lnTo>
                      <a:pt x="36" y="170"/>
                    </a:lnTo>
                    <a:lnTo>
                      <a:pt x="23" y="176"/>
                    </a:lnTo>
                    <a:lnTo>
                      <a:pt x="0" y="20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5700">
                  <a:latin typeface="+mn-lt"/>
                </a:endParaRPr>
              </a:p>
            </p:txBody>
          </p:sp>
        </p:grpSp>
        <p:sp>
          <p:nvSpPr>
            <p:cNvPr id="52" name="Freeform 22"/>
            <p:cNvSpPr>
              <a:spLocks/>
            </p:cNvSpPr>
            <p:nvPr/>
          </p:nvSpPr>
          <p:spPr bwMode="auto">
            <a:xfrm>
              <a:off x="5507381" y="4195762"/>
              <a:ext cx="239991" cy="460375"/>
            </a:xfrm>
            <a:custGeom>
              <a:avLst/>
              <a:gdLst>
                <a:gd name="T0" fmla="*/ 2147483647 w 119"/>
                <a:gd name="T1" fmla="*/ 2147483647 h 206"/>
                <a:gd name="T2" fmla="*/ 2147483647 w 119"/>
                <a:gd name="T3" fmla="*/ 2147483647 h 206"/>
                <a:gd name="T4" fmla="*/ 2147483647 w 119"/>
                <a:gd name="T5" fmla="*/ 2147483647 h 206"/>
                <a:gd name="T6" fmla="*/ 0 w 119"/>
                <a:gd name="T7" fmla="*/ 2147483647 h 206"/>
                <a:gd name="T8" fmla="*/ 0 w 119"/>
                <a:gd name="T9" fmla="*/ 2147483647 h 206"/>
                <a:gd name="T10" fmla="*/ 2147483647 w 119"/>
                <a:gd name="T11" fmla="*/ 2147483647 h 206"/>
                <a:gd name="T12" fmla="*/ 2147483647 w 119"/>
                <a:gd name="T13" fmla="*/ 2147483647 h 206"/>
                <a:gd name="T14" fmla="*/ 2147483647 w 119"/>
                <a:gd name="T15" fmla="*/ 2147483647 h 206"/>
                <a:gd name="T16" fmla="*/ 2147483647 w 119"/>
                <a:gd name="T17" fmla="*/ 2147483647 h 206"/>
                <a:gd name="T18" fmla="*/ 2147483647 w 119"/>
                <a:gd name="T19" fmla="*/ 2147483647 h 206"/>
                <a:gd name="T20" fmla="*/ 2147483647 w 119"/>
                <a:gd name="T21" fmla="*/ 2147483647 h 206"/>
                <a:gd name="T22" fmla="*/ 2147483647 w 119"/>
                <a:gd name="T23" fmla="*/ 2147483647 h 206"/>
                <a:gd name="T24" fmla="*/ 2147483647 w 119"/>
                <a:gd name="T25" fmla="*/ 2147483647 h 206"/>
                <a:gd name="T26" fmla="*/ 2147483647 w 119"/>
                <a:gd name="T27" fmla="*/ 2147483647 h 206"/>
                <a:gd name="T28" fmla="*/ 2147483647 w 119"/>
                <a:gd name="T29" fmla="*/ 2147483647 h 206"/>
                <a:gd name="T30" fmla="*/ 2147483647 w 119"/>
                <a:gd name="T31" fmla="*/ 2147483647 h 206"/>
                <a:gd name="T32" fmla="*/ 2147483647 w 119"/>
                <a:gd name="T33" fmla="*/ 2147483647 h 206"/>
                <a:gd name="T34" fmla="*/ 2147483647 w 119"/>
                <a:gd name="T35" fmla="*/ 2147483647 h 206"/>
                <a:gd name="T36" fmla="*/ 2147483647 w 119"/>
                <a:gd name="T37" fmla="*/ 2147483647 h 206"/>
                <a:gd name="T38" fmla="*/ 2147483647 w 119"/>
                <a:gd name="T39" fmla="*/ 2147483647 h 206"/>
                <a:gd name="T40" fmla="*/ 2147483647 w 119"/>
                <a:gd name="T41" fmla="*/ 2147483647 h 206"/>
                <a:gd name="T42" fmla="*/ 2147483647 w 119"/>
                <a:gd name="T43" fmla="*/ 2147483647 h 206"/>
                <a:gd name="T44" fmla="*/ 2147483647 w 119"/>
                <a:gd name="T45" fmla="*/ 2147483647 h 206"/>
                <a:gd name="T46" fmla="*/ 2147483647 w 119"/>
                <a:gd name="T47" fmla="*/ 2147483647 h 206"/>
                <a:gd name="T48" fmla="*/ 2147483647 w 119"/>
                <a:gd name="T49" fmla="*/ 2147483647 h 206"/>
                <a:gd name="T50" fmla="*/ 2147483647 w 119"/>
                <a:gd name="T51" fmla="*/ 0 h 206"/>
                <a:gd name="T52" fmla="*/ 2147483647 w 119"/>
                <a:gd name="T53" fmla="*/ 2147483647 h 206"/>
                <a:gd name="T54" fmla="*/ 2147483647 w 119"/>
                <a:gd name="T55" fmla="*/ 2147483647 h 206"/>
                <a:gd name="T56" fmla="*/ 2147483647 w 119"/>
                <a:gd name="T57" fmla="*/ 2147483647 h 206"/>
                <a:gd name="T58" fmla="*/ 2147483647 w 119"/>
                <a:gd name="T59" fmla="*/ 2147483647 h 206"/>
                <a:gd name="T60" fmla="*/ 2147483647 w 119"/>
                <a:gd name="T61" fmla="*/ 2147483647 h 206"/>
                <a:gd name="T62" fmla="*/ 2147483647 w 119"/>
                <a:gd name="T63" fmla="*/ 2147483647 h 206"/>
                <a:gd name="T64" fmla="*/ 2147483647 w 119"/>
                <a:gd name="T65" fmla="*/ 2147483647 h 206"/>
                <a:gd name="T66" fmla="*/ 2147483647 w 119"/>
                <a:gd name="T67" fmla="*/ 2147483647 h 20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9"/>
                <a:gd name="T103" fmla="*/ 0 h 206"/>
                <a:gd name="T104" fmla="*/ 119 w 119"/>
                <a:gd name="T105" fmla="*/ 206 h 20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9" h="206">
                  <a:moveTo>
                    <a:pt x="23" y="63"/>
                  </a:moveTo>
                  <a:lnTo>
                    <a:pt x="21" y="105"/>
                  </a:lnTo>
                  <a:lnTo>
                    <a:pt x="8" y="132"/>
                  </a:lnTo>
                  <a:lnTo>
                    <a:pt x="0" y="155"/>
                  </a:lnTo>
                  <a:lnTo>
                    <a:pt x="0" y="173"/>
                  </a:lnTo>
                  <a:lnTo>
                    <a:pt x="3" y="188"/>
                  </a:lnTo>
                  <a:lnTo>
                    <a:pt x="13" y="203"/>
                  </a:lnTo>
                  <a:lnTo>
                    <a:pt x="23" y="203"/>
                  </a:lnTo>
                  <a:lnTo>
                    <a:pt x="31" y="203"/>
                  </a:lnTo>
                  <a:lnTo>
                    <a:pt x="38" y="206"/>
                  </a:lnTo>
                  <a:lnTo>
                    <a:pt x="43" y="194"/>
                  </a:lnTo>
                  <a:lnTo>
                    <a:pt x="48" y="167"/>
                  </a:lnTo>
                  <a:lnTo>
                    <a:pt x="61" y="149"/>
                  </a:lnTo>
                  <a:lnTo>
                    <a:pt x="66" y="123"/>
                  </a:lnTo>
                  <a:lnTo>
                    <a:pt x="71" y="111"/>
                  </a:lnTo>
                  <a:lnTo>
                    <a:pt x="76" y="105"/>
                  </a:lnTo>
                  <a:lnTo>
                    <a:pt x="81" y="84"/>
                  </a:lnTo>
                  <a:lnTo>
                    <a:pt x="89" y="72"/>
                  </a:lnTo>
                  <a:lnTo>
                    <a:pt x="96" y="63"/>
                  </a:lnTo>
                  <a:lnTo>
                    <a:pt x="101" y="54"/>
                  </a:lnTo>
                  <a:lnTo>
                    <a:pt x="101" y="51"/>
                  </a:lnTo>
                  <a:lnTo>
                    <a:pt x="114" y="39"/>
                  </a:lnTo>
                  <a:lnTo>
                    <a:pt x="117" y="24"/>
                  </a:lnTo>
                  <a:lnTo>
                    <a:pt x="119" y="12"/>
                  </a:lnTo>
                  <a:lnTo>
                    <a:pt x="109" y="9"/>
                  </a:lnTo>
                  <a:lnTo>
                    <a:pt x="99" y="0"/>
                  </a:lnTo>
                  <a:lnTo>
                    <a:pt x="89" y="9"/>
                  </a:lnTo>
                  <a:lnTo>
                    <a:pt x="81" y="27"/>
                  </a:lnTo>
                  <a:lnTo>
                    <a:pt x="71" y="39"/>
                  </a:lnTo>
                  <a:lnTo>
                    <a:pt x="61" y="48"/>
                  </a:lnTo>
                  <a:lnTo>
                    <a:pt x="56" y="48"/>
                  </a:lnTo>
                  <a:lnTo>
                    <a:pt x="48" y="54"/>
                  </a:lnTo>
                  <a:lnTo>
                    <a:pt x="43" y="60"/>
                  </a:lnTo>
                  <a:lnTo>
                    <a:pt x="23" y="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467544" y="1681163"/>
              <a:ext cx="1960961" cy="1893888"/>
            </a:xfrm>
            <a:custGeom>
              <a:avLst/>
              <a:gdLst>
                <a:gd name="T0" fmla="*/ 2147483647 w 971"/>
                <a:gd name="T1" fmla="*/ 2147483647 h 846"/>
                <a:gd name="T2" fmla="*/ 2147483647 w 971"/>
                <a:gd name="T3" fmla="*/ 2147483647 h 846"/>
                <a:gd name="T4" fmla="*/ 2147483647 w 971"/>
                <a:gd name="T5" fmla="*/ 2147483647 h 846"/>
                <a:gd name="T6" fmla="*/ 2147483647 w 971"/>
                <a:gd name="T7" fmla="*/ 2147483647 h 846"/>
                <a:gd name="T8" fmla="*/ 2147483647 w 971"/>
                <a:gd name="T9" fmla="*/ 2147483647 h 846"/>
                <a:gd name="T10" fmla="*/ 2147483647 w 971"/>
                <a:gd name="T11" fmla="*/ 2147483647 h 846"/>
                <a:gd name="T12" fmla="*/ 2147483647 w 971"/>
                <a:gd name="T13" fmla="*/ 2147483647 h 846"/>
                <a:gd name="T14" fmla="*/ 2147483647 w 971"/>
                <a:gd name="T15" fmla="*/ 2147483647 h 846"/>
                <a:gd name="T16" fmla="*/ 2147483647 w 971"/>
                <a:gd name="T17" fmla="*/ 2147483647 h 846"/>
                <a:gd name="T18" fmla="*/ 2147483647 w 971"/>
                <a:gd name="T19" fmla="*/ 0 h 846"/>
                <a:gd name="T20" fmla="*/ 2147483647 w 971"/>
                <a:gd name="T21" fmla="*/ 2147483647 h 846"/>
                <a:gd name="T22" fmla="*/ 2147483647 w 971"/>
                <a:gd name="T23" fmla="*/ 2147483647 h 846"/>
                <a:gd name="T24" fmla="*/ 2147483647 w 971"/>
                <a:gd name="T25" fmla="*/ 2147483647 h 846"/>
                <a:gd name="T26" fmla="*/ 2147483647 w 971"/>
                <a:gd name="T27" fmla="*/ 2147483647 h 846"/>
                <a:gd name="T28" fmla="*/ 2147483647 w 971"/>
                <a:gd name="T29" fmla="*/ 2147483647 h 846"/>
                <a:gd name="T30" fmla="*/ 2147483647 w 971"/>
                <a:gd name="T31" fmla="*/ 2147483647 h 846"/>
                <a:gd name="T32" fmla="*/ 2147483647 w 971"/>
                <a:gd name="T33" fmla="*/ 2147483647 h 846"/>
                <a:gd name="T34" fmla="*/ 2147483647 w 971"/>
                <a:gd name="T35" fmla="*/ 2147483647 h 846"/>
                <a:gd name="T36" fmla="*/ 2147483647 w 971"/>
                <a:gd name="T37" fmla="*/ 2147483647 h 846"/>
                <a:gd name="T38" fmla="*/ 2147483647 w 971"/>
                <a:gd name="T39" fmla="*/ 2147483647 h 846"/>
                <a:gd name="T40" fmla="*/ 2147483647 w 971"/>
                <a:gd name="T41" fmla="*/ 2147483647 h 846"/>
                <a:gd name="T42" fmla="*/ 2147483647 w 971"/>
                <a:gd name="T43" fmla="*/ 2147483647 h 846"/>
                <a:gd name="T44" fmla="*/ 2147483647 w 971"/>
                <a:gd name="T45" fmla="*/ 2147483647 h 846"/>
                <a:gd name="T46" fmla="*/ 2147483647 w 971"/>
                <a:gd name="T47" fmla="*/ 2147483647 h 846"/>
                <a:gd name="T48" fmla="*/ 2147483647 w 971"/>
                <a:gd name="T49" fmla="*/ 2147483647 h 846"/>
                <a:gd name="T50" fmla="*/ 2147483647 w 971"/>
                <a:gd name="T51" fmla="*/ 2147483647 h 846"/>
                <a:gd name="T52" fmla="*/ 2147483647 w 971"/>
                <a:gd name="T53" fmla="*/ 2147483647 h 846"/>
                <a:gd name="T54" fmla="*/ 2147483647 w 971"/>
                <a:gd name="T55" fmla="*/ 2147483647 h 846"/>
                <a:gd name="T56" fmla="*/ 2147483647 w 971"/>
                <a:gd name="T57" fmla="*/ 2147483647 h 846"/>
                <a:gd name="T58" fmla="*/ 2147483647 w 971"/>
                <a:gd name="T59" fmla="*/ 2147483647 h 846"/>
                <a:gd name="T60" fmla="*/ 2147483647 w 971"/>
                <a:gd name="T61" fmla="*/ 2147483647 h 846"/>
                <a:gd name="T62" fmla="*/ 2147483647 w 971"/>
                <a:gd name="T63" fmla="*/ 2147483647 h 846"/>
                <a:gd name="T64" fmla="*/ 2147483647 w 971"/>
                <a:gd name="T65" fmla="*/ 2147483647 h 846"/>
                <a:gd name="T66" fmla="*/ 2147483647 w 971"/>
                <a:gd name="T67" fmla="*/ 2147483647 h 846"/>
                <a:gd name="T68" fmla="*/ 2147483647 w 971"/>
                <a:gd name="T69" fmla="*/ 2147483647 h 846"/>
                <a:gd name="T70" fmla="*/ 2147483647 w 971"/>
                <a:gd name="T71" fmla="*/ 2147483647 h 846"/>
                <a:gd name="T72" fmla="*/ 2147483647 w 971"/>
                <a:gd name="T73" fmla="*/ 2147483647 h 846"/>
                <a:gd name="T74" fmla="*/ 2147483647 w 971"/>
                <a:gd name="T75" fmla="*/ 2147483647 h 846"/>
                <a:gd name="T76" fmla="*/ 2147483647 w 971"/>
                <a:gd name="T77" fmla="*/ 2147483647 h 846"/>
                <a:gd name="T78" fmla="*/ 2147483647 w 971"/>
                <a:gd name="T79" fmla="*/ 2147483647 h 846"/>
                <a:gd name="T80" fmla="*/ 2147483647 w 971"/>
                <a:gd name="T81" fmla="*/ 2147483647 h 846"/>
                <a:gd name="T82" fmla="*/ 2147483647 w 971"/>
                <a:gd name="T83" fmla="*/ 2147483647 h 846"/>
                <a:gd name="T84" fmla="*/ 2147483647 w 971"/>
                <a:gd name="T85" fmla="*/ 2147483647 h 846"/>
                <a:gd name="T86" fmla="*/ 2147483647 w 971"/>
                <a:gd name="T87" fmla="*/ 2147483647 h 846"/>
                <a:gd name="T88" fmla="*/ 2147483647 w 971"/>
                <a:gd name="T89" fmla="*/ 2147483647 h 846"/>
                <a:gd name="T90" fmla="*/ 2147483647 w 971"/>
                <a:gd name="T91" fmla="*/ 2147483647 h 846"/>
                <a:gd name="T92" fmla="*/ 2147483647 w 971"/>
                <a:gd name="T93" fmla="*/ 2147483647 h 846"/>
                <a:gd name="T94" fmla="*/ 2147483647 w 971"/>
                <a:gd name="T95" fmla="*/ 2147483647 h 846"/>
                <a:gd name="T96" fmla="*/ 2147483647 w 971"/>
                <a:gd name="T97" fmla="*/ 2147483647 h 846"/>
                <a:gd name="T98" fmla="*/ 2147483647 w 971"/>
                <a:gd name="T99" fmla="*/ 2147483647 h 846"/>
                <a:gd name="T100" fmla="*/ 2147483647 w 971"/>
                <a:gd name="T101" fmla="*/ 2147483647 h 846"/>
                <a:gd name="T102" fmla="*/ 2147483647 w 971"/>
                <a:gd name="T103" fmla="*/ 2147483647 h 846"/>
                <a:gd name="T104" fmla="*/ 2147483647 w 971"/>
                <a:gd name="T105" fmla="*/ 2147483647 h 846"/>
                <a:gd name="T106" fmla="*/ 2147483647 w 971"/>
                <a:gd name="T107" fmla="*/ 2147483647 h 846"/>
                <a:gd name="T108" fmla="*/ 2147483647 w 971"/>
                <a:gd name="T109" fmla="*/ 2147483647 h 846"/>
                <a:gd name="T110" fmla="*/ 2147483647 w 971"/>
                <a:gd name="T111" fmla="*/ 2147483647 h 846"/>
                <a:gd name="T112" fmla="*/ 2147483647 w 971"/>
                <a:gd name="T113" fmla="*/ 2147483647 h 846"/>
                <a:gd name="T114" fmla="*/ 2147483647 w 971"/>
                <a:gd name="T115" fmla="*/ 2147483647 h 846"/>
                <a:gd name="T116" fmla="*/ 2147483647 w 971"/>
                <a:gd name="T117" fmla="*/ 2147483647 h 846"/>
                <a:gd name="T118" fmla="*/ 2147483647 w 971"/>
                <a:gd name="T119" fmla="*/ 2147483647 h 846"/>
                <a:gd name="T120" fmla="*/ 2147483647 w 971"/>
                <a:gd name="T121" fmla="*/ 2147483647 h 846"/>
                <a:gd name="T122" fmla="*/ 2147483647 w 971"/>
                <a:gd name="T123" fmla="*/ 2147483647 h 846"/>
                <a:gd name="T124" fmla="*/ 2147483647 w 971"/>
                <a:gd name="T125" fmla="*/ 2147483647 h 84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71"/>
                <a:gd name="T190" fmla="*/ 0 h 846"/>
                <a:gd name="T191" fmla="*/ 971 w 971"/>
                <a:gd name="T192" fmla="*/ 846 h 84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71" h="846">
                  <a:moveTo>
                    <a:pt x="0" y="217"/>
                  </a:moveTo>
                  <a:lnTo>
                    <a:pt x="48" y="188"/>
                  </a:lnTo>
                  <a:lnTo>
                    <a:pt x="73" y="176"/>
                  </a:lnTo>
                  <a:lnTo>
                    <a:pt x="78" y="158"/>
                  </a:lnTo>
                  <a:lnTo>
                    <a:pt x="55" y="146"/>
                  </a:lnTo>
                  <a:lnTo>
                    <a:pt x="55" y="125"/>
                  </a:lnTo>
                  <a:lnTo>
                    <a:pt x="63" y="119"/>
                  </a:lnTo>
                  <a:lnTo>
                    <a:pt x="63" y="110"/>
                  </a:lnTo>
                  <a:lnTo>
                    <a:pt x="98" y="107"/>
                  </a:lnTo>
                  <a:lnTo>
                    <a:pt x="106" y="92"/>
                  </a:lnTo>
                  <a:lnTo>
                    <a:pt x="109" y="77"/>
                  </a:lnTo>
                  <a:lnTo>
                    <a:pt x="139" y="71"/>
                  </a:lnTo>
                  <a:lnTo>
                    <a:pt x="141" y="57"/>
                  </a:lnTo>
                  <a:lnTo>
                    <a:pt x="114" y="51"/>
                  </a:lnTo>
                  <a:lnTo>
                    <a:pt x="126" y="42"/>
                  </a:lnTo>
                  <a:lnTo>
                    <a:pt x="174" y="42"/>
                  </a:lnTo>
                  <a:lnTo>
                    <a:pt x="187" y="30"/>
                  </a:lnTo>
                  <a:lnTo>
                    <a:pt x="207" y="27"/>
                  </a:lnTo>
                  <a:lnTo>
                    <a:pt x="220" y="18"/>
                  </a:lnTo>
                  <a:lnTo>
                    <a:pt x="233" y="36"/>
                  </a:lnTo>
                  <a:lnTo>
                    <a:pt x="291" y="33"/>
                  </a:lnTo>
                  <a:lnTo>
                    <a:pt x="319" y="51"/>
                  </a:lnTo>
                  <a:lnTo>
                    <a:pt x="407" y="45"/>
                  </a:lnTo>
                  <a:lnTo>
                    <a:pt x="420" y="36"/>
                  </a:lnTo>
                  <a:lnTo>
                    <a:pt x="453" y="51"/>
                  </a:lnTo>
                  <a:lnTo>
                    <a:pt x="486" y="65"/>
                  </a:lnTo>
                  <a:lnTo>
                    <a:pt x="503" y="60"/>
                  </a:lnTo>
                  <a:lnTo>
                    <a:pt x="513" y="51"/>
                  </a:lnTo>
                  <a:lnTo>
                    <a:pt x="541" y="57"/>
                  </a:lnTo>
                  <a:lnTo>
                    <a:pt x="524" y="45"/>
                  </a:lnTo>
                  <a:lnTo>
                    <a:pt x="506" y="48"/>
                  </a:lnTo>
                  <a:lnTo>
                    <a:pt x="478" y="51"/>
                  </a:lnTo>
                  <a:lnTo>
                    <a:pt x="463" y="36"/>
                  </a:lnTo>
                  <a:lnTo>
                    <a:pt x="450" y="27"/>
                  </a:lnTo>
                  <a:lnTo>
                    <a:pt x="450" y="15"/>
                  </a:lnTo>
                  <a:lnTo>
                    <a:pt x="453" y="3"/>
                  </a:lnTo>
                  <a:lnTo>
                    <a:pt x="465" y="0"/>
                  </a:lnTo>
                  <a:lnTo>
                    <a:pt x="483" y="12"/>
                  </a:lnTo>
                  <a:lnTo>
                    <a:pt x="486" y="6"/>
                  </a:lnTo>
                  <a:lnTo>
                    <a:pt x="501" y="0"/>
                  </a:lnTo>
                  <a:lnTo>
                    <a:pt x="516" y="9"/>
                  </a:lnTo>
                  <a:lnTo>
                    <a:pt x="526" y="3"/>
                  </a:lnTo>
                  <a:lnTo>
                    <a:pt x="536" y="15"/>
                  </a:lnTo>
                  <a:lnTo>
                    <a:pt x="536" y="21"/>
                  </a:lnTo>
                  <a:lnTo>
                    <a:pt x="559" y="33"/>
                  </a:lnTo>
                  <a:lnTo>
                    <a:pt x="551" y="42"/>
                  </a:lnTo>
                  <a:lnTo>
                    <a:pt x="551" y="54"/>
                  </a:lnTo>
                  <a:lnTo>
                    <a:pt x="592" y="57"/>
                  </a:lnTo>
                  <a:lnTo>
                    <a:pt x="602" y="42"/>
                  </a:lnTo>
                  <a:lnTo>
                    <a:pt x="594" y="33"/>
                  </a:lnTo>
                  <a:lnTo>
                    <a:pt x="577" y="36"/>
                  </a:lnTo>
                  <a:lnTo>
                    <a:pt x="582" y="18"/>
                  </a:lnTo>
                  <a:lnTo>
                    <a:pt x="617" y="27"/>
                  </a:lnTo>
                  <a:lnTo>
                    <a:pt x="625" y="39"/>
                  </a:lnTo>
                  <a:lnTo>
                    <a:pt x="655" y="39"/>
                  </a:lnTo>
                  <a:lnTo>
                    <a:pt x="680" y="54"/>
                  </a:lnTo>
                  <a:lnTo>
                    <a:pt x="696" y="51"/>
                  </a:lnTo>
                  <a:lnTo>
                    <a:pt x="713" y="65"/>
                  </a:lnTo>
                  <a:lnTo>
                    <a:pt x="696" y="83"/>
                  </a:lnTo>
                  <a:lnTo>
                    <a:pt x="683" y="68"/>
                  </a:lnTo>
                  <a:lnTo>
                    <a:pt x="673" y="74"/>
                  </a:lnTo>
                  <a:lnTo>
                    <a:pt x="663" y="86"/>
                  </a:lnTo>
                  <a:lnTo>
                    <a:pt x="642" y="95"/>
                  </a:lnTo>
                  <a:lnTo>
                    <a:pt x="653" y="107"/>
                  </a:lnTo>
                  <a:lnTo>
                    <a:pt x="635" y="110"/>
                  </a:lnTo>
                  <a:lnTo>
                    <a:pt x="620" y="128"/>
                  </a:lnTo>
                  <a:lnTo>
                    <a:pt x="604" y="152"/>
                  </a:lnTo>
                  <a:lnTo>
                    <a:pt x="627" y="170"/>
                  </a:lnTo>
                  <a:lnTo>
                    <a:pt x="645" y="194"/>
                  </a:lnTo>
                  <a:lnTo>
                    <a:pt x="678" y="197"/>
                  </a:lnTo>
                  <a:lnTo>
                    <a:pt x="708" y="194"/>
                  </a:lnTo>
                  <a:lnTo>
                    <a:pt x="721" y="206"/>
                  </a:lnTo>
                  <a:lnTo>
                    <a:pt x="713" y="212"/>
                  </a:lnTo>
                  <a:lnTo>
                    <a:pt x="706" y="223"/>
                  </a:lnTo>
                  <a:lnTo>
                    <a:pt x="718" y="244"/>
                  </a:lnTo>
                  <a:lnTo>
                    <a:pt x="723" y="259"/>
                  </a:lnTo>
                  <a:lnTo>
                    <a:pt x="739" y="268"/>
                  </a:lnTo>
                  <a:lnTo>
                    <a:pt x="761" y="253"/>
                  </a:lnTo>
                  <a:lnTo>
                    <a:pt x="756" y="235"/>
                  </a:lnTo>
                  <a:lnTo>
                    <a:pt x="736" y="217"/>
                  </a:lnTo>
                  <a:lnTo>
                    <a:pt x="759" y="197"/>
                  </a:lnTo>
                  <a:lnTo>
                    <a:pt x="739" y="164"/>
                  </a:lnTo>
                  <a:lnTo>
                    <a:pt x="721" y="152"/>
                  </a:lnTo>
                  <a:lnTo>
                    <a:pt x="736" y="137"/>
                  </a:lnTo>
                  <a:lnTo>
                    <a:pt x="733" y="119"/>
                  </a:lnTo>
                  <a:lnTo>
                    <a:pt x="744" y="110"/>
                  </a:lnTo>
                  <a:lnTo>
                    <a:pt x="761" y="119"/>
                  </a:lnTo>
                  <a:lnTo>
                    <a:pt x="804" y="161"/>
                  </a:lnTo>
                  <a:lnTo>
                    <a:pt x="830" y="167"/>
                  </a:lnTo>
                  <a:lnTo>
                    <a:pt x="837" y="155"/>
                  </a:lnTo>
                  <a:lnTo>
                    <a:pt x="832" y="134"/>
                  </a:lnTo>
                  <a:lnTo>
                    <a:pt x="845" y="137"/>
                  </a:lnTo>
                  <a:lnTo>
                    <a:pt x="870" y="161"/>
                  </a:lnTo>
                  <a:lnTo>
                    <a:pt x="875" y="176"/>
                  </a:lnTo>
                  <a:lnTo>
                    <a:pt x="890" y="185"/>
                  </a:lnTo>
                  <a:lnTo>
                    <a:pt x="921" y="194"/>
                  </a:lnTo>
                  <a:lnTo>
                    <a:pt x="936" y="214"/>
                  </a:lnTo>
                  <a:lnTo>
                    <a:pt x="959" y="229"/>
                  </a:lnTo>
                  <a:lnTo>
                    <a:pt x="971" y="232"/>
                  </a:lnTo>
                  <a:lnTo>
                    <a:pt x="971" y="244"/>
                  </a:lnTo>
                  <a:lnTo>
                    <a:pt x="954" y="253"/>
                  </a:lnTo>
                  <a:lnTo>
                    <a:pt x="943" y="244"/>
                  </a:lnTo>
                  <a:lnTo>
                    <a:pt x="936" y="244"/>
                  </a:lnTo>
                  <a:lnTo>
                    <a:pt x="931" y="265"/>
                  </a:lnTo>
                  <a:lnTo>
                    <a:pt x="916" y="268"/>
                  </a:lnTo>
                  <a:lnTo>
                    <a:pt x="900" y="259"/>
                  </a:lnTo>
                  <a:lnTo>
                    <a:pt x="865" y="259"/>
                  </a:lnTo>
                  <a:lnTo>
                    <a:pt x="860" y="280"/>
                  </a:lnTo>
                  <a:lnTo>
                    <a:pt x="870" y="295"/>
                  </a:lnTo>
                  <a:lnTo>
                    <a:pt x="883" y="289"/>
                  </a:lnTo>
                  <a:lnTo>
                    <a:pt x="895" y="283"/>
                  </a:lnTo>
                  <a:lnTo>
                    <a:pt x="911" y="292"/>
                  </a:lnTo>
                  <a:lnTo>
                    <a:pt x="893" y="310"/>
                  </a:lnTo>
                  <a:lnTo>
                    <a:pt x="911" y="325"/>
                  </a:lnTo>
                  <a:lnTo>
                    <a:pt x="936" y="328"/>
                  </a:lnTo>
                  <a:lnTo>
                    <a:pt x="931" y="337"/>
                  </a:lnTo>
                  <a:lnTo>
                    <a:pt x="921" y="340"/>
                  </a:lnTo>
                  <a:lnTo>
                    <a:pt x="900" y="390"/>
                  </a:lnTo>
                  <a:lnTo>
                    <a:pt x="900" y="358"/>
                  </a:lnTo>
                  <a:lnTo>
                    <a:pt x="911" y="340"/>
                  </a:lnTo>
                  <a:lnTo>
                    <a:pt x="900" y="334"/>
                  </a:lnTo>
                  <a:lnTo>
                    <a:pt x="885" y="343"/>
                  </a:lnTo>
                  <a:lnTo>
                    <a:pt x="895" y="355"/>
                  </a:lnTo>
                  <a:lnTo>
                    <a:pt x="883" y="361"/>
                  </a:lnTo>
                  <a:lnTo>
                    <a:pt x="873" y="366"/>
                  </a:lnTo>
                  <a:lnTo>
                    <a:pt x="875" y="390"/>
                  </a:lnTo>
                  <a:lnTo>
                    <a:pt x="860" y="396"/>
                  </a:lnTo>
                  <a:lnTo>
                    <a:pt x="840" y="399"/>
                  </a:lnTo>
                  <a:lnTo>
                    <a:pt x="845" y="411"/>
                  </a:lnTo>
                  <a:lnTo>
                    <a:pt x="840" y="426"/>
                  </a:lnTo>
                  <a:lnTo>
                    <a:pt x="845" y="435"/>
                  </a:lnTo>
                  <a:lnTo>
                    <a:pt x="835" y="459"/>
                  </a:lnTo>
                  <a:lnTo>
                    <a:pt x="830" y="480"/>
                  </a:lnTo>
                  <a:lnTo>
                    <a:pt x="812" y="492"/>
                  </a:lnTo>
                  <a:lnTo>
                    <a:pt x="789" y="524"/>
                  </a:lnTo>
                  <a:lnTo>
                    <a:pt x="787" y="548"/>
                  </a:lnTo>
                  <a:lnTo>
                    <a:pt x="794" y="566"/>
                  </a:lnTo>
                  <a:lnTo>
                    <a:pt x="804" y="590"/>
                  </a:lnTo>
                  <a:lnTo>
                    <a:pt x="809" y="614"/>
                  </a:lnTo>
                  <a:lnTo>
                    <a:pt x="799" y="623"/>
                  </a:lnTo>
                  <a:lnTo>
                    <a:pt x="787" y="617"/>
                  </a:lnTo>
                  <a:lnTo>
                    <a:pt x="789" y="605"/>
                  </a:lnTo>
                  <a:lnTo>
                    <a:pt x="782" y="578"/>
                  </a:lnTo>
                  <a:lnTo>
                    <a:pt x="771" y="572"/>
                  </a:lnTo>
                  <a:lnTo>
                    <a:pt x="766" y="554"/>
                  </a:lnTo>
                  <a:lnTo>
                    <a:pt x="754" y="554"/>
                  </a:lnTo>
                  <a:lnTo>
                    <a:pt x="741" y="545"/>
                  </a:lnTo>
                  <a:lnTo>
                    <a:pt x="726" y="548"/>
                  </a:lnTo>
                  <a:lnTo>
                    <a:pt x="713" y="542"/>
                  </a:lnTo>
                  <a:lnTo>
                    <a:pt x="696" y="551"/>
                  </a:lnTo>
                  <a:lnTo>
                    <a:pt x="665" y="545"/>
                  </a:lnTo>
                  <a:lnTo>
                    <a:pt x="685" y="566"/>
                  </a:lnTo>
                  <a:lnTo>
                    <a:pt x="663" y="563"/>
                  </a:lnTo>
                  <a:lnTo>
                    <a:pt x="645" y="548"/>
                  </a:lnTo>
                  <a:lnTo>
                    <a:pt x="615" y="548"/>
                  </a:lnTo>
                  <a:lnTo>
                    <a:pt x="620" y="572"/>
                  </a:lnTo>
                  <a:lnTo>
                    <a:pt x="597" y="566"/>
                  </a:lnTo>
                  <a:lnTo>
                    <a:pt x="584" y="590"/>
                  </a:lnTo>
                  <a:lnTo>
                    <a:pt x="594" y="599"/>
                  </a:lnTo>
                  <a:lnTo>
                    <a:pt x="584" y="629"/>
                  </a:lnTo>
                  <a:lnTo>
                    <a:pt x="594" y="662"/>
                  </a:lnTo>
                  <a:lnTo>
                    <a:pt x="607" y="685"/>
                  </a:lnTo>
                  <a:lnTo>
                    <a:pt x="622" y="706"/>
                  </a:lnTo>
                  <a:lnTo>
                    <a:pt x="663" y="703"/>
                  </a:lnTo>
                  <a:lnTo>
                    <a:pt x="678" y="700"/>
                  </a:lnTo>
                  <a:lnTo>
                    <a:pt x="680" y="685"/>
                  </a:lnTo>
                  <a:lnTo>
                    <a:pt x="673" y="673"/>
                  </a:lnTo>
                  <a:lnTo>
                    <a:pt x="673" y="662"/>
                  </a:lnTo>
                  <a:lnTo>
                    <a:pt x="698" y="664"/>
                  </a:lnTo>
                  <a:lnTo>
                    <a:pt x="723" y="659"/>
                  </a:lnTo>
                  <a:lnTo>
                    <a:pt x="723" y="673"/>
                  </a:lnTo>
                  <a:lnTo>
                    <a:pt x="718" y="691"/>
                  </a:lnTo>
                  <a:lnTo>
                    <a:pt x="706" y="706"/>
                  </a:lnTo>
                  <a:lnTo>
                    <a:pt x="703" y="730"/>
                  </a:lnTo>
                  <a:lnTo>
                    <a:pt x="718" y="739"/>
                  </a:lnTo>
                  <a:lnTo>
                    <a:pt x="741" y="736"/>
                  </a:lnTo>
                  <a:lnTo>
                    <a:pt x="754" y="742"/>
                  </a:lnTo>
                  <a:lnTo>
                    <a:pt x="766" y="739"/>
                  </a:lnTo>
                  <a:lnTo>
                    <a:pt x="771" y="754"/>
                  </a:lnTo>
                  <a:lnTo>
                    <a:pt x="761" y="772"/>
                  </a:lnTo>
                  <a:lnTo>
                    <a:pt x="769" y="787"/>
                  </a:lnTo>
                  <a:lnTo>
                    <a:pt x="771" y="811"/>
                  </a:lnTo>
                  <a:lnTo>
                    <a:pt x="787" y="825"/>
                  </a:lnTo>
                  <a:lnTo>
                    <a:pt x="807" y="831"/>
                  </a:lnTo>
                  <a:lnTo>
                    <a:pt x="820" y="825"/>
                  </a:lnTo>
                  <a:lnTo>
                    <a:pt x="825" y="828"/>
                  </a:lnTo>
                  <a:lnTo>
                    <a:pt x="850" y="828"/>
                  </a:lnTo>
                  <a:lnTo>
                    <a:pt x="873" y="828"/>
                  </a:lnTo>
                  <a:lnTo>
                    <a:pt x="878" y="819"/>
                  </a:lnTo>
                  <a:lnTo>
                    <a:pt x="860" y="837"/>
                  </a:lnTo>
                  <a:lnTo>
                    <a:pt x="845" y="834"/>
                  </a:lnTo>
                  <a:lnTo>
                    <a:pt x="832" y="837"/>
                  </a:lnTo>
                  <a:lnTo>
                    <a:pt x="807" y="846"/>
                  </a:lnTo>
                  <a:lnTo>
                    <a:pt x="784" y="834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54" y="816"/>
                  </a:lnTo>
                  <a:lnTo>
                    <a:pt x="754" y="802"/>
                  </a:lnTo>
                  <a:lnTo>
                    <a:pt x="736" y="787"/>
                  </a:lnTo>
                  <a:lnTo>
                    <a:pt x="698" y="775"/>
                  </a:lnTo>
                  <a:lnTo>
                    <a:pt x="690" y="769"/>
                  </a:lnTo>
                  <a:lnTo>
                    <a:pt x="680" y="772"/>
                  </a:lnTo>
                  <a:lnTo>
                    <a:pt x="670" y="763"/>
                  </a:lnTo>
                  <a:lnTo>
                    <a:pt x="658" y="757"/>
                  </a:lnTo>
                  <a:lnTo>
                    <a:pt x="640" y="736"/>
                  </a:lnTo>
                  <a:lnTo>
                    <a:pt x="620" y="730"/>
                  </a:lnTo>
                  <a:lnTo>
                    <a:pt x="607" y="742"/>
                  </a:lnTo>
                  <a:lnTo>
                    <a:pt x="592" y="733"/>
                  </a:lnTo>
                  <a:lnTo>
                    <a:pt x="577" y="733"/>
                  </a:lnTo>
                  <a:lnTo>
                    <a:pt x="544" y="724"/>
                  </a:lnTo>
                  <a:lnTo>
                    <a:pt x="483" y="688"/>
                  </a:lnTo>
                  <a:lnTo>
                    <a:pt x="480" y="650"/>
                  </a:lnTo>
                  <a:lnTo>
                    <a:pt x="473" y="635"/>
                  </a:lnTo>
                  <a:lnTo>
                    <a:pt x="463" y="623"/>
                  </a:lnTo>
                  <a:lnTo>
                    <a:pt x="450" y="602"/>
                  </a:lnTo>
                  <a:lnTo>
                    <a:pt x="387" y="530"/>
                  </a:lnTo>
                  <a:lnTo>
                    <a:pt x="387" y="557"/>
                  </a:lnTo>
                  <a:lnTo>
                    <a:pt x="425" y="605"/>
                  </a:lnTo>
                  <a:lnTo>
                    <a:pt x="440" y="647"/>
                  </a:lnTo>
                  <a:lnTo>
                    <a:pt x="417" y="638"/>
                  </a:lnTo>
                  <a:lnTo>
                    <a:pt x="412" y="614"/>
                  </a:lnTo>
                  <a:lnTo>
                    <a:pt x="382" y="599"/>
                  </a:lnTo>
                  <a:lnTo>
                    <a:pt x="400" y="590"/>
                  </a:lnTo>
                  <a:lnTo>
                    <a:pt x="357" y="563"/>
                  </a:lnTo>
                  <a:lnTo>
                    <a:pt x="374" y="548"/>
                  </a:lnTo>
                  <a:lnTo>
                    <a:pt x="359" y="518"/>
                  </a:lnTo>
                  <a:lnTo>
                    <a:pt x="308" y="453"/>
                  </a:lnTo>
                  <a:lnTo>
                    <a:pt x="303" y="417"/>
                  </a:lnTo>
                  <a:lnTo>
                    <a:pt x="306" y="390"/>
                  </a:lnTo>
                  <a:lnTo>
                    <a:pt x="319" y="361"/>
                  </a:lnTo>
                  <a:lnTo>
                    <a:pt x="319" y="328"/>
                  </a:lnTo>
                  <a:lnTo>
                    <a:pt x="308" y="310"/>
                  </a:lnTo>
                  <a:lnTo>
                    <a:pt x="336" y="304"/>
                  </a:lnTo>
                  <a:lnTo>
                    <a:pt x="303" y="268"/>
                  </a:lnTo>
                  <a:lnTo>
                    <a:pt x="303" y="250"/>
                  </a:lnTo>
                  <a:lnTo>
                    <a:pt x="288" y="229"/>
                  </a:lnTo>
                  <a:lnTo>
                    <a:pt x="296" y="214"/>
                  </a:lnTo>
                  <a:lnTo>
                    <a:pt x="283" y="206"/>
                  </a:lnTo>
                  <a:lnTo>
                    <a:pt x="283" y="191"/>
                  </a:lnTo>
                  <a:lnTo>
                    <a:pt x="273" y="179"/>
                  </a:lnTo>
                  <a:lnTo>
                    <a:pt x="283" y="170"/>
                  </a:lnTo>
                  <a:lnTo>
                    <a:pt x="268" y="161"/>
                  </a:lnTo>
                  <a:lnTo>
                    <a:pt x="255" y="173"/>
                  </a:lnTo>
                  <a:lnTo>
                    <a:pt x="235" y="152"/>
                  </a:lnTo>
                  <a:lnTo>
                    <a:pt x="215" y="146"/>
                  </a:lnTo>
                  <a:lnTo>
                    <a:pt x="185" y="146"/>
                  </a:lnTo>
                  <a:lnTo>
                    <a:pt x="164" y="164"/>
                  </a:lnTo>
                  <a:lnTo>
                    <a:pt x="154" y="158"/>
                  </a:lnTo>
                  <a:lnTo>
                    <a:pt x="172" y="131"/>
                  </a:lnTo>
                  <a:lnTo>
                    <a:pt x="157" y="137"/>
                  </a:lnTo>
                  <a:lnTo>
                    <a:pt x="126" y="164"/>
                  </a:lnTo>
                  <a:lnTo>
                    <a:pt x="96" y="188"/>
                  </a:lnTo>
                  <a:lnTo>
                    <a:pt x="68" y="194"/>
                  </a:lnTo>
                  <a:lnTo>
                    <a:pt x="20" y="220"/>
                  </a:lnTo>
                  <a:lnTo>
                    <a:pt x="0" y="2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866473" y="1500188"/>
              <a:ext cx="674850" cy="495300"/>
            </a:xfrm>
            <a:custGeom>
              <a:avLst/>
              <a:gdLst>
                <a:gd name="T0" fmla="*/ 0 w 334"/>
                <a:gd name="T1" fmla="*/ 2147483647 h 221"/>
                <a:gd name="T2" fmla="*/ 2147483647 w 334"/>
                <a:gd name="T3" fmla="*/ 2147483647 h 221"/>
                <a:gd name="T4" fmla="*/ 2147483647 w 334"/>
                <a:gd name="T5" fmla="*/ 2147483647 h 221"/>
                <a:gd name="T6" fmla="*/ 2147483647 w 334"/>
                <a:gd name="T7" fmla="*/ 0 h 221"/>
                <a:gd name="T8" fmla="*/ 2147483647 w 334"/>
                <a:gd name="T9" fmla="*/ 2147483647 h 221"/>
                <a:gd name="T10" fmla="*/ 2147483647 w 334"/>
                <a:gd name="T11" fmla="*/ 2147483647 h 221"/>
                <a:gd name="T12" fmla="*/ 2147483647 w 334"/>
                <a:gd name="T13" fmla="*/ 2147483647 h 221"/>
                <a:gd name="T14" fmla="*/ 2147483647 w 334"/>
                <a:gd name="T15" fmla="*/ 2147483647 h 221"/>
                <a:gd name="T16" fmla="*/ 2147483647 w 334"/>
                <a:gd name="T17" fmla="*/ 2147483647 h 221"/>
                <a:gd name="T18" fmla="*/ 2147483647 w 334"/>
                <a:gd name="T19" fmla="*/ 2147483647 h 221"/>
                <a:gd name="T20" fmla="*/ 2147483647 w 334"/>
                <a:gd name="T21" fmla="*/ 2147483647 h 221"/>
                <a:gd name="T22" fmla="*/ 2147483647 w 334"/>
                <a:gd name="T23" fmla="*/ 2147483647 h 221"/>
                <a:gd name="T24" fmla="*/ 2147483647 w 334"/>
                <a:gd name="T25" fmla="*/ 2147483647 h 221"/>
                <a:gd name="T26" fmla="*/ 2147483647 w 334"/>
                <a:gd name="T27" fmla="*/ 2147483647 h 221"/>
                <a:gd name="T28" fmla="*/ 2147483647 w 334"/>
                <a:gd name="T29" fmla="*/ 2147483647 h 221"/>
                <a:gd name="T30" fmla="*/ 2147483647 w 334"/>
                <a:gd name="T31" fmla="*/ 2147483647 h 221"/>
                <a:gd name="T32" fmla="*/ 2147483647 w 334"/>
                <a:gd name="T33" fmla="*/ 2147483647 h 221"/>
                <a:gd name="T34" fmla="*/ 2147483647 w 334"/>
                <a:gd name="T35" fmla="*/ 2147483647 h 221"/>
                <a:gd name="T36" fmla="*/ 2147483647 w 334"/>
                <a:gd name="T37" fmla="*/ 2147483647 h 221"/>
                <a:gd name="T38" fmla="*/ 2147483647 w 334"/>
                <a:gd name="T39" fmla="*/ 2147483647 h 221"/>
                <a:gd name="T40" fmla="*/ 2147483647 w 334"/>
                <a:gd name="T41" fmla="*/ 2147483647 h 221"/>
                <a:gd name="T42" fmla="*/ 2147483647 w 334"/>
                <a:gd name="T43" fmla="*/ 2147483647 h 221"/>
                <a:gd name="T44" fmla="*/ 2147483647 w 334"/>
                <a:gd name="T45" fmla="*/ 2147483647 h 221"/>
                <a:gd name="T46" fmla="*/ 2147483647 w 334"/>
                <a:gd name="T47" fmla="*/ 2147483647 h 221"/>
                <a:gd name="T48" fmla="*/ 2147483647 w 334"/>
                <a:gd name="T49" fmla="*/ 2147483647 h 221"/>
                <a:gd name="T50" fmla="*/ 2147483647 w 334"/>
                <a:gd name="T51" fmla="*/ 2147483647 h 221"/>
                <a:gd name="T52" fmla="*/ 2147483647 w 334"/>
                <a:gd name="T53" fmla="*/ 2147483647 h 221"/>
                <a:gd name="T54" fmla="*/ 2147483647 w 334"/>
                <a:gd name="T55" fmla="*/ 2147483647 h 221"/>
                <a:gd name="T56" fmla="*/ 2147483647 w 334"/>
                <a:gd name="T57" fmla="*/ 2147483647 h 221"/>
                <a:gd name="T58" fmla="*/ 2147483647 w 334"/>
                <a:gd name="T59" fmla="*/ 2147483647 h 221"/>
                <a:gd name="T60" fmla="*/ 2147483647 w 334"/>
                <a:gd name="T61" fmla="*/ 2147483647 h 221"/>
                <a:gd name="T62" fmla="*/ 2147483647 w 334"/>
                <a:gd name="T63" fmla="*/ 2147483647 h 221"/>
                <a:gd name="T64" fmla="*/ 2147483647 w 334"/>
                <a:gd name="T65" fmla="*/ 2147483647 h 221"/>
                <a:gd name="T66" fmla="*/ 2147483647 w 334"/>
                <a:gd name="T67" fmla="*/ 2147483647 h 221"/>
                <a:gd name="T68" fmla="*/ 2147483647 w 334"/>
                <a:gd name="T69" fmla="*/ 2147483647 h 221"/>
                <a:gd name="T70" fmla="*/ 2147483647 w 334"/>
                <a:gd name="T71" fmla="*/ 2147483647 h 221"/>
                <a:gd name="T72" fmla="*/ 2147483647 w 334"/>
                <a:gd name="T73" fmla="*/ 2147483647 h 221"/>
                <a:gd name="T74" fmla="*/ 2147483647 w 334"/>
                <a:gd name="T75" fmla="*/ 2147483647 h 221"/>
                <a:gd name="T76" fmla="*/ 2147483647 w 334"/>
                <a:gd name="T77" fmla="*/ 2147483647 h 221"/>
                <a:gd name="T78" fmla="*/ 2147483647 w 334"/>
                <a:gd name="T79" fmla="*/ 2147483647 h 221"/>
                <a:gd name="T80" fmla="*/ 2147483647 w 334"/>
                <a:gd name="T81" fmla="*/ 2147483647 h 221"/>
                <a:gd name="T82" fmla="*/ 2147483647 w 334"/>
                <a:gd name="T83" fmla="*/ 2147483647 h 221"/>
                <a:gd name="T84" fmla="*/ 2147483647 w 334"/>
                <a:gd name="T85" fmla="*/ 2147483647 h 221"/>
                <a:gd name="T86" fmla="*/ 2147483647 w 334"/>
                <a:gd name="T87" fmla="*/ 2147483647 h 221"/>
                <a:gd name="T88" fmla="*/ 2147483647 w 334"/>
                <a:gd name="T89" fmla="*/ 2147483647 h 221"/>
                <a:gd name="T90" fmla="*/ 2147483647 w 334"/>
                <a:gd name="T91" fmla="*/ 2147483647 h 221"/>
                <a:gd name="T92" fmla="*/ 2147483647 w 334"/>
                <a:gd name="T93" fmla="*/ 2147483647 h 221"/>
                <a:gd name="T94" fmla="*/ 2147483647 w 334"/>
                <a:gd name="T95" fmla="*/ 2147483647 h 221"/>
                <a:gd name="T96" fmla="*/ 0 w 334"/>
                <a:gd name="T97" fmla="*/ 2147483647 h 2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4"/>
                <a:gd name="T148" fmla="*/ 0 h 221"/>
                <a:gd name="T149" fmla="*/ 334 w 334"/>
                <a:gd name="T150" fmla="*/ 221 h 22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4" h="221">
                  <a:moveTo>
                    <a:pt x="0" y="45"/>
                  </a:moveTo>
                  <a:lnTo>
                    <a:pt x="8" y="27"/>
                  </a:lnTo>
                  <a:lnTo>
                    <a:pt x="8" y="15"/>
                  </a:lnTo>
                  <a:lnTo>
                    <a:pt x="20" y="0"/>
                  </a:lnTo>
                  <a:lnTo>
                    <a:pt x="81" y="9"/>
                  </a:lnTo>
                  <a:lnTo>
                    <a:pt x="185" y="30"/>
                  </a:lnTo>
                  <a:lnTo>
                    <a:pt x="225" y="45"/>
                  </a:lnTo>
                  <a:lnTo>
                    <a:pt x="278" y="63"/>
                  </a:lnTo>
                  <a:lnTo>
                    <a:pt x="306" y="90"/>
                  </a:lnTo>
                  <a:lnTo>
                    <a:pt x="334" y="105"/>
                  </a:lnTo>
                  <a:lnTo>
                    <a:pt x="321" y="114"/>
                  </a:lnTo>
                  <a:lnTo>
                    <a:pt x="321" y="129"/>
                  </a:lnTo>
                  <a:lnTo>
                    <a:pt x="311" y="132"/>
                  </a:lnTo>
                  <a:lnTo>
                    <a:pt x="304" y="144"/>
                  </a:lnTo>
                  <a:lnTo>
                    <a:pt x="311" y="155"/>
                  </a:lnTo>
                  <a:lnTo>
                    <a:pt x="309" y="164"/>
                  </a:lnTo>
                  <a:lnTo>
                    <a:pt x="299" y="176"/>
                  </a:lnTo>
                  <a:lnTo>
                    <a:pt x="301" y="188"/>
                  </a:lnTo>
                  <a:lnTo>
                    <a:pt x="319" y="200"/>
                  </a:lnTo>
                  <a:lnTo>
                    <a:pt x="321" y="212"/>
                  </a:lnTo>
                  <a:lnTo>
                    <a:pt x="316" y="218"/>
                  </a:lnTo>
                  <a:lnTo>
                    <a:pt x="299" y="221"/>
                  </a:lnTo>
                  <a:lnTo>
                    <a:pt x="283" y="215"/>
                  </a:lnTo>
                  <a:lnTo>
                    <a:pt x="271" y="200"/>
                  </a:lnTo>
                  <a:lnTo>
                    <a:pt x="263" y="200"/>
                  </a:lnTo>
                  <a:lnTo>
                    <a:pt x="256" y="194"/>
                  </a:lnTo>
                  <a:lnTo>
                    <a:pt x="248" y="176"/>
                  </a:lnTo>
                  <a:lnTo>
                    <a:pt x="240" y="170"/>
                  </a:lnTo>
                  <a:lnTo>
                    <a:pt x="220" y="158"/>
                  </a:lnTo>
                  <a:lnTo>
                    <a:pt x="202" y="152"/>
                  </a:lnTo>
                  <a:lnTo>
                    <a:pt x="180" y="138"/>
                  </a:lnTo>
                  <a:lnTo>
                    <a:pt x="170" y="126"/>
                  </a:lnTo>
                  <a:lnTo>
                    <a:pt x="170" y="117"/>
                  </a:lnTo>
                  <a:lnTo>
                    <a:pt x="182" y="108"/>
                  </a:lnTo>
                  <a:lnTo>
                    <a:pt x="172" y="99"/>
                  </a:lnTo>
                  <a:lnTo>
                    <a:pt x="162" y="105"/>
                  </a:lnTo>
                  <a:lnTo>
                    <a:pt x="147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9" y="93"/>
                  </a:lnTo>
                  <a:lnTo>
                    <a:pt x="129" y="81"/>
                  </a:lnTo>
                  <a:lnTo>
                    <a:pt x="121" y="75"/>
                  </a:lnTo>
                  <a:lnTo>
                    <a:pt x="114" y="75"/>
                  </a:lnTo>
                  <a:lnTo>
                    <a:pt x="101" y="60"/>
                  </a:lnTo>
                  <a:lnTo>
                    <a:pt x="91" y="57"/>
                  </a:lnTo>
                  <a:lnTo>
                    <a:pt x="78" y="51"/>
                  </a:lnTo>
                  <a:lnTo>
                    <a:pt x="51" y="51"/>
                  </a:lnTo>
                  <a:lnTo>
                    <a:pt x="20" y="51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55" name="Freeform 26"/>
            <p:cNvSpPr>
              <a:spLocks/>
            </p:cNvSpPr>
            <p:nvPr/>
          </p:nvSpPr>
          <p:spPr bwMode="auto">
            <a:xfrm>
              <a:off x="1729042" y="1674813"/>
              <a:ext cx="434858" cy="252413"/>
            </a:xfrm>
            <a:custGeom>
              <a:avLst/>
              <a:gdLst>
                <a:gd name="T0" fmla="*/ 2147483647 w 215"/>
                <a:gd name="T1" fmla="*/ 0 h 113"/>
                <a:gd name="T2" fmla="*/ 0 w 215"/>
                <a:gd name="T3" fmla="*/ 2147483647 h 113"/>
                <a:gd name="T4" fmla="*/ 0 w 215"/>
                <a:gd name="T5" fmla="*/ 2147483647 h 113"/>
                <a:gd name="T6" fmla="*/ 2147483647 w 215"/>
                <a:gd name="T7" fmla="*/ 2147483647 h 113"/>
                <a:gd name="T8" fmla="*/ 2147483647 w 215"/>
                <a:gd name="T9" fmla="*/ 2147483647 h 113"/>
                <a:gd name="T10" fmla="*/ 2147483647 w 215"/>
                <a:gd name="T11" fmla="*/ 2147483647 h 113"/>
                <a:gd name="T12" fmla="*/ 2147483647 w 215"/>
                <a:gd name="T13" fmla="*/ 2147483647 h 113"/>
                <a:gd name="T14" fmla="*/ 2147483647 w 215"/>
                <a:gd name="T15" fmla="*/ 2147483647 h 113"/>
                <a:gd name="T16" fmla="*/ 2147483647 w 215"/>
                <a:gd name="T17" fmla="*/ 2147483647 h 113"/>
                <a:gd name="T18" fmla="*/ 2147483647 w 215"/>
                <a:gd name="T19" fmla="*/ 2147483647 h 113"/>
                <a:gd name="T20" fmla="*/ 2147483647 w 215"/>
                <a:gd name="T21" fmla="*/ 2147483647 h 113"/>
                <a:gd name="T22" fmla="*/ 2147483647 w 215"/>
                <a:gd name="T23" fmla="*/ 2147483647 h 113"/>
                <a:gd name="T24" fmla="*/ 2147483647 w 215"/>
                <a:gd name="T25" fmla="*/ 2147483647 h 113"/>
                <a:gd name="T26" fmla="*/ 2147483647 w 215"/>
                <a:gd name="T27" fmla="*/ 2147483647 h 113"/>
                <a:gd name="T28" fmla="*/ 2147483647 w 215"/>
                <a:gd name="T29" fmla="*/ 2147483647 h 113"/>
                <a:gd name="T30" fmla="*/ 2147483647 w 215"/>
                <a:gd name="T31" fmla="*/ 2147483647 h 113"/>
                <a:gd name="T32" fmla="*/ 2147483647 w 215"/>
                <a:gd name="T33" fmla="*/ 2147483647 h 113"/>
                <a:gd name="T34" fmla="*/ 2147483647 w 215"/>
                <a:gd name="T35" fmla="*/ 2147483647 h 113"/>
                <a:gd name="T36" fmla="*/ 2147483647 w 215"/>
                <a:gd name="T37" fmla="*/ 2147483647 h 113"/>
                <a:gd name="T38" fmla="*/ 2147483647 w 215"/>
                <a:gd name="T39" fmla="*/ 2147483647 h 113"/>
                <a:gd name="T40" fmla="*/ 2147483647 w 215"/>
                <a:gd name="T41" fmla="*/ 2147483647 h 113"/>
                <a:gd name="T42" fmla="*/ 2147483647 w 215"/>
                <a:gd name="T43" fmla="*/ 2147483647 h 113"/>
                <a:gd name="T44" fmla="*/ 2147483647 w 215"/>
                <a:gd name="T45" fmla="*/ 2147483647 h 113"/>
                <a:gd name="T46" fmla="*/ 2147483647 w 215"/>
                <a:gd name="T47" fmla="*/ 2147483647 h 113"/>
                <a:gd name="T48" fmla="*/ 2147483647 w 215"/>
                <a:gd name="T49" fmla="*/ 2147483647 h 113"/>
                <a:gd name="T50" fmla="*/ 2147483647 w 215"/>
                <a:gd name="T51" fmla="*/ 2147483647 h 113"/>
                <a:gd name="T52" fmla="*/ 2147483647 w 215"/>
                <a:gd name="T53" fmla="*/ 2147483647 h 113"/>
                <a:gd name="T54" fmla="*/ 2147483647 w 215"/>
                <a:gd name="T55" fmla="*/ 2147483647 h 113"/>
                <a:gd name="T56" fmla="*/ 2147483647 w 215"/>
                <a:gd name="T57" fmla="*/ 2147483647 h 113"/>
                <a:gd name="T58" fmla="*/ 2147483647 w 215"/>
                <a:gd name="T59" fmla="*/ 2147483647 h 113"/>
                <a:gd name="T60" fmla="*/ 2147483647 w 215"/>
                <a:gd name="T61" fmla="*/ 2147483647 h 113"/>
                <a:gd name="T62" fmla="*/ 2147483647 w 215"/>
                <a:gd name="T63" fmla="*/ 2147483647 h 113"/>
                <a:gd name="T64" fmla="*/ 2147483647 w 215"/>
                <a:gd name="T65" fmla="*/ 2147483647 h 113"/>
                <a:gd name="T66" fmla="*/ 2147483647 w 215"/>
                <a:gd name="T67" fmla="*/ 2147483647 h 113"/>
                <a:gd name="T68" fmla="*/ 2147483647 w 215"/>
                <a:gd name="T69" fmla="*/ 2147483647 h 113"/>
                <a:gd name="T70" fmla="*/ 2147483647 w 215"/>
                <a:gd name="T71" fmla="*/ 2147483647 h 113"/>
                <a:gd name="T72" fmla="*/ 2147483647 w 215"/>
                <a:gd name="T73" fmla="*/ 2147483647 h 113"/>
                <a:gd name="T74" fmla="*/ 2147483647 w 215"/>
                <a:gd name="T75" fmla="*/ 2147483647 h 113"/>
                <a:gd name="T76" fmla="*/ 2147483647 w 215"/>
                <a:gd name="T77" fmla="*/ 2147483647 h 113"/>
                <a:gd name="T78" fmla="*/ 2147483647 w 215"/>
                <a:gd name="T79" fmla="*/ 2147483647 h 113"/>
                <a:gd name="T80" fmla="*/ 2147483647 w 215"/>
                <a:gd name="T81" fmla="*/ 2147483647 h 113"/>
                <a:gd name="T82" fmla="*/ 2147483647 w 215"/>
                <a:gd name="T83" fmla="*/ 2147483647 h 113"/>
                <a:gd name="T84" fmla="*/ 2147483647 w 215"/>
                <a:gd name="T85" fmla="*/ 2147483647 h 113"/>
                <a:gd name="T86" fmla="*/ 2147483647 w 215"/>
                <a:gd name="T87" fmla="*/ 2147483647 h 113"/>
                <a:gd name="T88" fmla="*/ 2147483647 w 215"/>
                <a:gd name="T89" fmla="*/ 2147483647 h 113"/>
                <a:gd name="T90" fmla="*/ 2147483647 w 215"/>
                <a:gd name="T91" fmla="*/ 2147483647 h 113"/>
                <a:gd name="T92" fmla="*/ 2147483647 w 215"/>
                <a:gd name="T93" fmla="*/ 2147483647 h 113"/>
                <a:gd name="T94" fmla="*/ 2147483647 w 215"/>
                <a:gd name="T95" fmla="*/ 2147483647 h 113"/>
                <a:gd name="T96" fmla="*/ 2147483647 w 215"/>
                <a:gd name="T97" fmla="*/ 2147483647 h 113"/>
                <a:gd name="T98" fmla="*/ 2147483647 w 215"/>
                <a:gd name="T99" fmla="*/ 2147483647 h 113"/>
                <a:gd name="T100" fmla="*/ 2147483647 w 215"/>
                <a:gd name="T101" fmla="*/ 2147483647 h 113"/>
                <a:gd name="T102" fmla="*/ 2147483647 w 215"/>
                <a:gd name="T103" fmla="*/ 2147483647 h 113"/>
                <a:gd name="T104" fmla="*/ 2147483647 w 215"/>
                <a:gd name="T105" fmla="*/ 2147483647 h 113"/>
                <a:gd name="T106" fmla="*/ 2147483647 w 215"/>
                <a:gd name="T107" fmla="*/ 2147483647 h 113"/>
                <a:gd name="T108" fmla="*/ 2147483647 w 215"/>
                <a:gd name="T109" fmla="*/ 2147483647 h 113"/>
                <a:gd name="T110" fmla="*/ 2147483647 w 215"/>
                <a:gd name="T111" fmla="*/ 2147483647 h 113"/>
                <a:gd name="T112" fmla="*/ 2147483647 w 215"/>
                <a:gd name="T113" fmla="*/ 2147483647 h 113"/>
                <a:gd name="T114" fmla="*/ 2147483647 w 215"/>
                <a:gd name="T115" fmla="*/ 2147483647 h 113"/>
                <a:gd name="T116" fmla="*/ 2147483647 w 215"/>
                <a:gd name="T117" fmla="*/ 2147483647 h 113"/>
                <a:gd name="T118" fmla="*/ 2147483647 w 215"/>
                <a:gd name="T119" fmla="*/ 0 h 113"/>
                <a:gd name="T120" fmla="*/ 2147483647 w 215"/>
                <a:gd name="T121" fmla="*/ 2147483647 h 113"/>
                <a:gd name="T122" fmla="*/ 2147483647 w 215"/>
                <a:gd name="T123" fmla="*/ 0 h 1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5"/>
                <a:gd name="T187" fmla="*/ 0 h 113"/>
                <a:gd name="T188" fmla="*/ 215 w 215"/>
                <a:gd name="T189" fmla="*/ 113 h 11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5" h="113">
                  <a:moveTo>
                    <a:pt x="7" y="0"/>
                  </a:moveTo>
                  <a:lnTo>
                    <a:pt x="0" y="9"/>
                  </a:lnTo>
                  <a:lnTo>
                    <a:pt x="0" y="21"/>
                  </a:lnTo>
                  <a:lnTo>
                    <a:pt x="15" y="30"/>
                  </a:lnTo>
                  <a:lnTo>
                    <a:pt x="25" y="27"/>
                  </a:lnTo>
                  <a:lnTo>
                    <a:pt x="28" y="33"/>
                  </a:lnTo>
                  <a:lnTo>
                    <a:pt x="35" y="33"/>
                  </a:lnTo>
                  <a:lnTo>
                    <a:pt x="43" y="27"/>
                  </a:lnTo>
                  <a:lnTo>
                    <a:pt x="63" y="27"/>
                  </a:lnTo>
                  <a:lnTo>
                    <a:pt x="65" y="36"/>
                  </a:lnTo>
                  <a:lnTo>
                    <a:pt x="73" y="39"/>
                  </a:lnTo>
                  <a:lnTo>
                    <a:pt x="93" y="36"/>
                  </a:lnTo>
                  <a:lnTo>
                    <a:pt x="98" y="42"/>
                  </a:lnTo>
                  <a:lnTo>
                    <a:pt x="108" y="45"/>
                  </a:lnTo>
                  <a:lnTo>
                    <a:pt x="116" y="54"/>
                  </a:lnTo>
                  <a:lnTo>
                    <a:pt x="116" y="68"/>
                  </a:lnTo>
                  <a:lnTo>
                    <a:pt x="108" y="71"/>
                  </a:lnTo>
                  <a:lnTo>
                    <a:pt x="114" y="74"/>
                  </a:lnTo>
                  <a:lnTo>
                    <a:pt x="103" y="83"/>
                  </a:lnTo>
                  <a:lnTo>
                    <a:pt x="103" y="92"/>
                  </a:lnTo>
                  <a:lnTo>
                    <a:pt x="116" y="95"/>
                  </a:lnTo>
                  <a:lnTo>
                    <a:pt x="124" y="92"/>
                  </a:lnTo>
                  <a:lnTo>
                    <a:pt x="126" y="86"/>
                  </a:lnTo>
                  <a:lnTo>
                    <a:pt x="131" y="92"/>
                  </a:lnTo>
                  <a:lnTo>
                    <a:pt x="139" y="89"/>
                  </a:lnTo>
                  <a:lnTo>
                    <a:pt x="157" y="95"/>
                  </a:lnTo>
                  <a:lnTo>
                    <a:pt x="167" y="104"/>
                  </a:lnTo>
                  <a:lnTo>
                    <a:pt x="169" y="104"/>
                  </a:lnTo>
                  <a:lnTo>
                    <a:pt x="172" y="110"/>
                  </a:lnTo>
                  <a:lnTo>
                    <a:pt x="182" y="113"/>
                  </a:lnTo>
                  <a:lnTo>
                    <a:pt x="195" y="113"/>
                  </a:lnTo>
                  <a:lnTo>
                    <a:pt x="184" y="107"/>
                  </a:lnTo>
                  <a:lnTo>
                    <a:pt x="189" y="101"/>
                  </a:lnTo>
                  <a:lnTo>
                    <a:pt x="197" y="107"/>
                  </a:lnTo>
                  <a:lnTo>
                    <a:pt x="210" y="110"/>
                  </a:lnTo>
                  <a:lnTo>
                    <a:pt x="210" y="101"/>
                  </a:lnTo>
                  <a:lnTo>
                    <a:pt x="200" y="92"/>
                  </a:lnTo>
                  <a:lnTo>
                    <a:pt x="192" y="92"/>
                  </a:lnTo>
                  <a:lnTo>
                    <a:pt x="182" y="86"/>
                  </a:lnTo>
                  <a:lnTo>
                    <a:pt x="192" y="86"/>
                  </a:lnTo>
                  <a:lnTo>
                    <a:pt x="200" y="89"/>
                  </a:lnTo>
                  <a:lnTo>
                    <a:pt x="215" y="89"/>
                  </a:lnTo>
                  <a:lnTo>
                    <a:pt x="212" y="80"/>
                  </a:lnTo>
                  <a:lnTo>
                    <a:pt x="197" y="71"/>
                  </a:lnTo>
                  <a:lnTo>
                    <a:pt x="189" y="71"/>
                  </a:lnTo>
                  <a:lnTo>
                    <a:pt x="177" y="60"/>
                  </a:lnTo>
                  <a:lnTo>
                    <a:pt x="159" y="57"/>
                  </a:lnTo>
                  <a:lnTo>
                    <a:pt x="146" y="51"/>
                  </a:lnTo>
                  <a:lnTo>
                    <a:pt x="134" y="39"/>
                  </a:lnTo>
                  <a:lnTo>
                    <a:pt x="126" y="21"/>
                  </a:lnTo>
                  <a:lnTo>
                    <a:pt x="116" y="21"/>
                  </a:lnTo>
                  <a:lnTo>
                    <a:pt x="114" y="18"/>
                  </a:lnTo>
                  <a:lnTo>
                    <a:pt x="108" y="18"/>
                  </a:lnTo>
                  <a:lnTo>
                    <a:pt x="96" y="12"/>
                  </a:lnTo>
                  <a:lnTo>
                    <a:pt x="78" y="9"/>
                  </a:lnTo>
                  <a:lnTo>
                    <a:pt x="71" y="12"/>
                  </a:lnTo>
                  <a:lnTo>
                    <a:pt x="55" y="9"/>
                  </a:lnTo>
                  <a:lnTo>
                    <a:pt x="45" y="9"/>
                  </a:lnTo>
                  <a:lnTo>
                    <a:pt x="38" y="3"/>
                  </a:lnTo>
                  <a:lnTo>
                    <a:pt x="35" y="0"/>
                  </a:lnTo>
                  <a:lnTo>
                    <a:pt x="28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2116721" y="3482976"/>
              <a:ext cx="1247139" cy="2073274"/>
            </a:xfrm>
            <a:custGeom>
              <a:avLst/>
              <a:gdLst>
                <a:gd name="T0" fmla="*/ 2147483647 w 617"/>
                <a:gd name="T1" fmla="*/ 2147483647 h 926"/>
                <a:gd name="T2" fmla="*/ 2147483647 w 617"/>
                <a:gd name="T3" fmla="*/ 0 h 926"/>
                <a:gd name="T4" fmla="*/ 2147483647 w 617"/>
                <a:gd name="T5" fmla="*/ 2147483647 h 926"/>
                <a:gd name="T6" fmla="*/ 2147483647 w 617"/>
                <a:gd name="T7" fmla="*/ 2147483647 h 926"/>
                <a:gd name="T8" fmla="*/ 2147483647 w 617"/>
                <a:gd name="T9" fmla="*/ 2147483647 h 926"/>
                <a:gd name="T10" fmla="*/ 2147483647 w 617"/>
                <a:gd name="T11" fmla="*/ 2147483647 h 926"/>
                <a:gd name="T12" fmla="*/ 2147483647 w 617"/>
                <a:gd name="T13" fmla="*/ 2147483647 h 926"/>
                <a:gd name="T14" fmla="*/ 2147483647 w 617"/>
                <a:gd name="T15" fmla="*/ 2147483647 h 926"/>
                <a:gd name="T16" fmla="*/ 2147483647 w 617"/>
                <a:gd name="T17" fmla="*/ 2147483647 h 926"/>
                <a:gd name="T18" fmla="*/ 2147483647 w 617"/>
                <a:gd name="T19" fmla="*/ 2147483647 h 926"/>
                <a:gd name="T20" fmla="*/ 2147483647 w 617"/>
                <a:gd name="T21" fmla="*/ 2147483647 h 926"/>
                <a:gd name="T22" fmla="*/ 2147483647 w 617"/>
                <a:gd name="T23" fmla="*/ 2147483647 h 926"/>
                <a:gd name="T24" fmla="*/ 2147483647 w 617"/>
                <a:gd name="T25" fmla="*/ 2147483647 h 926"/>
                <a:gd name="T26" fmla="*/ 2147483647 w 617"/>
                <a:gd name="T27" fmla="*/ 2147483647 h 926"/>
                <a:gd name="T28" fmla="*/ 2147483647 w 617"/>
                <a:gd name="T29" fmla="*/ 2147483647 h 926"/>
                <a:gd name="T30" fmla="*/ 2147483647 w 617"/>
                <a:gd name="T31" fmla="*/ 2147483647 h 926"/>
                <a:gd name="T32" fmla="*/ 2147483647 w 617"/>
                <a:gd name="T33" fmla="*/ 2147483647 h 926"/>
                <a:gd name="T34" fmla="*/ 2147483647 w 617"/>
                <a:gd name="T35" fmla="*/ 2147483647 h 926"/>
                <a:gd name="T36" fmla="*/ 2147483647 w 617"/>
                <a:gd name="T37" fmla="*/ 2147483647 h 926"/>
                <a:gd name="T38" fmla="*/ 2147483647 w 617"/>
                <a:gd name="T39" fmla="*/ 2147483647 h 926"/>
                <a:gd name="T40" fmla="*/ 2147483647 w 617"/>
                <a:gd name="T41" fmla="*/ 2147483647 h 926"/>
                <a:gd name="T42" fmla="*/ 2147483647 w 617"/>
                <a:gd name="T43" fmla="*/ 2147483647 h 926"/>
                <a:gd name="T44" fmla="*/ 2147483647 w 617"/>
                <a:gd name="T45" fmla="*/ 2147483647 h 926"/>
                <a:gd name="T46" fmla="*/ 2147483647 w 617"/>
                <a:gd name="T47" fmla="*/ 2147483647 h 926"/>
                <a:gd name="T48" fmla="*/ 2147483647 w 617"/>
                <a:gd name="T49" fmla="*/ 2147483647 h 926"/>
                <a:gd name="T50" fmla="*/ 2147483647 w 617"/>
                <a:gd name="T51" fmla="*/ 2147483647 h 926"/>
                <a:gd name="T52" fmla="*/ 2147483647 w 617"/>
                <a:gd name="T53" fmla="*/ 2147483647 h 926"/>
                <a:gd name="T54" fmla="*/ 2147483647 w 617"/>
                <a:gd name="T55" fmla="*/ 2147483647 h 926"/>
                <a:gd name="T56" fmla="*/ 2147483647 w 617"/>
                <a:gd name="T57" fmla="*/ 2147483647 h 926"/>
                <a:gd name="T58" fmla="*/ 2147483647 w 617"/>
                <a:gd name="T59" fmla="*/ 2147483647 h 926"/>
                <a:gd name="T60" fmla="*/ 2147483647 w 617"/>
                <a:gd name="T61" fmla="*/ 2147483647 h 926"/>
                <a:gd name="T62" fmla="*/ 2147483647 w 617"/>
                <a:gd name="T63" fmla="*/ 2147483647 h 926"/>
                <a:gd name="T64" fmla="*/ 2147483647 w 617"/>
                <a:gd name="T65" fmla="*/ 2147483647 h 926"/>
                <a:gd name="T66" fmla="*/ 2147483647 w 617"/>
                <a:gd name="T67" fmla="*/ 2147483647 h 926"/>
                <a:gd name="T68" fmla="*/ 2147483647 w 617"/>
                <a:gd name="T69" fmla="*/ 2147483647 h 926"/>
                <a:gd name="T70" fmla="*/ 2147483647 w 617"/>
                <a:gd name="T71" fmla="*/ 2147483647 h 926"/>
                <a:gd name="T72" fmla="*/ 2147483647 w 617"/>
                <a:gd name="T73" fmla="*/ 2147483647 h 926"/>
                <a:gd name="T74" fmla="*/ 2147483647 w 617"/>
                <a:gd name="T75" fmla="*/ 2147483647 h 926"/>
                <a:gd name="T76" fmla="*/ 2147483647 w 617"/>
                <a:gd name="T77" fmla="*/ 2147483647 h 926"/>
                <a:gd name="T78" fmla="*/ 2147483647 w 617"/>
                <a:gd name="T79" fmla="*/ 2147483647 h 926"/>
                <a:gd name="T80" fmla="*/ 2147483647 w 617"/>
                <a:gd name="T81" fmla="*/ 2147483647 h 926"/>
                <a:gd name="T82" fmla="*/ 2147483647 w 617"/>
                <a:gd name="T83" fmla="*/ 2147483647 h 926"/>
                <a:gd name="T84" fmla="*/ 2147483647 w 617"/>
                <a:gd name="T85" fmla="*/ 2147483647 h 926"/>
                <a:gd name="T86" fmla="*/ 2147483647 w 617"/>
                <a:gd name="T87" fmla="*/ 2147483647 h 926"/>
                <a:gd name="T88" fmla="*/ 2147483647 w 617"/>
                <a:gd name="T89" fmla="*/ 2147483647 h 926"/>
                <a:gd name="T90" fmla="*/ 2147483647 w 617"/>
                <a:gd name="T91" fmla="*/ 2147483647 h 926"/>
                <a:gd name="T92" fmla="*/ 2147483647 w 617"/>
                <a:gd name="T93" fmla="*/ 2147483647 h 92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17"/>
                <a:gd name="T142" fmla="*/ 0 h 926"/>
                <a:gd name="T143" fmla="*/ 617 w 617"/>
                <a:gd name="T144" fmla="*/ 926 h 92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17" h="926">
                  <a:moveTo>
                    <a:pt x="48" y="38"/>
                  </a:moveTo>
                  <a:lnTo>
                    <a:pt x="56" y="29"/>
                  </a:lnTo>
                  <a:lnTo>
                    <a:pt x="71" y="14"/>
                  </a:lnTo>
                  <a:lnTo>
                    <a:pt x="94" y="6"/>
                  </a:lnTo>
                  <a:lnTo>
                    <a:pt x="104" y="0"/>
                  </a:lnTo>
                  <a:lnTo>
                    <a:pt x="116" y="0"/>
                  </a:lnTo>
                  <a:lnTo>
                    <a:pt x="114" y="8"/>
                  </a:lnTo>
                  <a:lnTo>
                    <a:pt x="101" y="14"/>
                  </a:lnTo>
                  <a:lnTo>
                    <a:pt x="96" y="29"/>
                  </a:lnTo>
                  <a:lnTo>
                    <a:pt x="101" y="41"/>
                  </a:lnTo>
                  <a:lnTo>
                    <a:pt x="111" y="41"/>
                  </a:lnTo>
                  <a:lnTo>
                    <a:pt x="116" y="29"/>
                  </a:lnTo>
                  <a:lnTo>
                    <a:pt x="121" y="14"/>
                  </a:lnTo>
                  <a:lnTo>
                    <a:pt x="126" y="20"/>
                  </a:lnTo>
                  <a:lnTo>
                    <a:pt x="137" y="26"/>
                  </a:lnTo>
                  <a:lnTo>
                    <a:pt x="152" y="23"/>
                  </a:lnTo>
                  <a:lnTo>
                    <a:pt x="159" y="29"/>
                  </a:lnTo>
                  <a:lnTo>
                    <a:pt x="164" y="38"/>
                  </a:lnTo>
                  <a:lnTo>
                    <a:pt x="187" y="35"/>
                  </a:lnTo>
                  <a:lnTo>
                    <a:pt x="230" y="29"/>
                  </a:lnTo>
                  <a:lnTo>
                    <a:pt x="248" y="53"/>
                  </a:lnTo>
                  <a:lnTo>
                    <a:pt x="276" y="68"/>
                  </a:lnTo>
                  <a:lnTo>
                    <a:pt x="276" y="77"/>
                  </a:lnTo>
                  <a:lnTo>
                    <a:pt x="286" y="71"/>
                  </a:lnTo>
                  <a:lnTo>
                    <a:pt x="301" y="71"/>
                  </a:lnTo>
                  <a:lnTo>
                    <a:pt x="316" y="83"/>
                  </a:lnTo>
                  <a:lnTo>
                    <a:pt x="336" y="80"/>
                  </a:lnTo>
                  <a:lnTo>
                    <a:pt x="352" y="83"/>
                  </a:lnTo>
                  <a:lnTo>
                    <a:pt x="379" y="101"/>
                  </a:lnTo>
                  <a:lnTo>
                    <a:pt x="407" y="125"/>
                  </a:lnTo>
                  <a:lnTo>
                    <a:pt x="420" y="155"/>
                  </a:lnTo>
                  <a:lnTo>
                    <a:pt x="412" y="175"/>
                  </a:lnTo>
                  <a:lnTo>
                    <a:pt x="448" y="181"/>
                  </a:lnTo>
                  <a:lnTo>
                    <a:pt x="503" y="193"/>
                  </a:lnTo>
                  <a:lnTo>
                    <a:pt x="562" y="205"/>
                  </a:lnTo>
                  <a:lnTo>
                    <a:pt x="600" y="229"/>
                  </a:lnTo>
                  <a:lnTo>
                    <a:pt x="617" y="253"/>
                  </a:lnTo>
                  <a:lnTo>
                    <a:pt x="617" y="283"/>
                  </a:lnTo>
                  <a:lnTo>
                    <a:pt x="602" y="307"/>
                  </a:lnTo>
                  <a:lnTo>
                    <a:pt x="584" y="321"/>
                  </a:lnTo>
                  <a:lnTo>
                    <a:pt x="574" y="330"/>
                  </a:lnTo>
                  <a:lnTo>
                    <a:pt x="562" y="348"/>
                  </a:lnTo>
                  <a:lnTo>
                    <a:pt x="562" y="366"/>
                  </a:lnTo>
                  <a:lnTo>
                    <a:pt x="562" y="387"/>
                  </a:lnTo>
                  <a:lnTo>
                    <a:pt x="557" y="408"/>
                  </a:lnTo>
                  <a:lnTo>
                    <a:pt x="546" y="414"/>
                  </a:lnTo>
                  <a:lnTo>
                    <a:pt x="544" y="426"/>
                  </a:lnTo>
                  <a:lnTo>
                    <a:pt x="534" y="435"/>
                  </a:lnTo>
                  <a:lnTo>
                    <a:pt x="534" y="444"/>
                  </a:lnTo>
                  <a:lnTo>
                    <a:pt x="519" y="458"/>
                  </a:lnTo>
                  <a:lnTo>
                    <a:pt x="498" y="479"/>
                  </a:lnTo>
                  <a:lnTo>
                    <a:pt x="481" y="485"/>
                  </a:lnTo>
                  <a:lnTo>
                    <a:pt x="468" y="482"/>
                  </a:lnTo>
                  <a:lnTo>
                    <a:pt x="445" y="494"/>
                  </a:lnTo>
                  <a:lnTo>
                    <a:pt x="422" y="518"/>
                  </a:lnTo>
                  <a:lnTo>
                    <a:pt x="417" y="527"/>
                  </a:lnTo>
                  <a:lnTo>
                    <a:pt x="417" y="539"/>
                  </a:lnTo>
                  <a:lnTo>
                    <a:pt x="422" y="554"/>
                  </a:lnTo>
                  <a:lnTo>
                    <a:pt x="412" y="569"/>
                  </a:lnTo>
                  <a:lnTo>
                    <a:pt x="412" y="578"/>
                  </a:lnTo>
                  <a:lnTo>
                    <a:pt x="395" y="590"/>
                  </a:lnTo>
                  <a:lnTo>
                    <a:pt x="382" y="599"/>
                  </a:lnTo>
                  <a:lnTo>
                    <a:pt x="369" y="613"/>
                  </a:lnTo>
                  <a:lnTo>
                    <a:pt x="364" y="625"/>
                  </a:lnTo>
                  <a:lnTo>
                    <a:pt x="352" y="643"/>
                  </a:lnTo>
                  <a:lnTo>
                    <a:pt x="344" y="640"/>
                  </a:lnTo>
                  <a:lnTo>
                    <a:pt x="334" y="640"/>
                  </a:lnTo>
                  <a:lnTo>
                    <a:pt x="319" y="646"/>
                  </a:lnTo>
                  <a:lnTo>
                    <a:pt x="329" y="655"/>
                  </a:lnTo>
                  <a:lnTo>
                    <a:pt x="329" y="670"/>
                  </a:lnTo>
                  <a:lnTo>
                    <a:pt x="326" y="682"/>
                  </a:lnTo>
                  <a:lnTo>
                    <a:pt x="319" y="691"/>
                  </a:lnTo>
                  <a:lnTo>
                    <a:pt x="301" y="694"/>
                  </a:lnTo>
                  <a:lnTo>
                    <a:pt x="286" y="697"/>
                  </a:lnTo>
                  <a:lnTo>
                    <a:pt x="278" y="706"/>
                  </a:lnTo>
                  <a:lnTo>
                    <a:pt x="278" y="721"/>
                  </a:lnTo>
                  <a:lnTo>
                    <a:pt x="261" y="724"/>
                  </a:lnTo>
                  <a:lnTo>
                    <a:pt x="245" y="721"/>
                  </a:lnTo>
                  <a:lnTo>
                    <a:pt x="240" y="727"/>
                  </a:lnTo>
                  <a:lnTo>
                    <a:pt x="248" y="733"/>
                  </a:lnTo>
                  <a:lnTo>
                    <a:pt x="243" y="756"/>
                  </a:lnTo>
                  <a:lnTo>
                    <a:pt x="235" y="777"/>
                  </a:lnTo>
                  <a:lnTo>
                    <a:pt x="218" y="777"/>
                  </a:lnTo>
                  <a:lnTo>
                    <a:pt x="210" y="783"/>
                  </a:lnTo>
                  <a:lnTo>
                    <a:pt x="212" y="798"/>
                  </a:lnTo>
                  <a:lnTo>
                    <a:pt x="223" y="798"/>
                  </a:lnTo>
                  <a:lnTo>
                    <a:pt x="230" y="807"/>
                  </a:lnTo>
                  <a:lnTo>
                    <a:pt x="225" y="825"/>
                  </a:lnTo>
                  <a:lnTo>
                    <a:pt x="218" y="825"/>
                  </a:lnTo>
                  <a:lnTo>
                    <a:pt x="200" y="831"/>
                  </a:lnTo>
                  <a:lnTo>
                    <a:pt x="195" y="843"/>
                  </a:lnTo>
                  <a:lnTo>
                    <a:pt x="192" y="861"/>
                  </a:lnTo>
                  <a:lnTo>
                    <a:pt x="182" y="873"/>
                  </a:lnTo>
                  <a:lnTo>
                    <a:pt x="220" y="903"/>
                  </a:lnTo>
                  <a:lnTo>
                    <a:pt x="230" y="917"/>
                  </a:lnTo>
                  <a:lnTo>
                    <a:pt x="225" y="926"/>
                  </a:lnTo>
                  <a:lnTo>
                    <a:pt x="207" y="920"/>
                  </a:lnTo>
                  <a:lnTo>
                    <a:pt x="195" y="908"/>
                  </a:lnTo>
                  <a:lnTo>
                    <a:pt x="177" y="900"/>
                  </a:lnTo>
                  <a:lnTo>
                    <a:pt x="157" y="885"/>
                  </a:lnTo>
                  <a:lnTo>
                    <a:pt x="147" y="867"/>
                  </a:lnTo>
                  <a:lnTo>
                    <a:pt x="144" y="849"/>
                  </a:lnTo>
                  <a:lnTo>
                    <a:pt x="147" y="837"/>
                  </a:lnTo>
                  <a:lnTo>
                    <a:pt x="147" y="739"/>
                  </a:lnTo>
                  <a:lnTo>
                    <a:pt x="142" y="721"/>
                  </a:lnTo>
                  <a:lnTo>
                    <a:pt x="126" y="703"/>
                  </a:lnTo>
                  <a:lnTo>
                    <a:pt x="126" y="688"/>
                  </a:lnTo>
                  <a:lnTo>
                    <a:pt x="137" y="667"/>
                  </a:lnTo>
                  <a:lnTo>
                    <a:pt x="144" y="643"/>
                  </a:lnTo>
                  <a:lnTo>
                    <a:pt x="142" y="619"/>
                  </a:lnTo>
                  <a:lnTo>
                    <a:pt x="139" y="607"/>
                  </a:lnTo>
                  <a:lnTo>
                    <a:pt x="137" y="593"/>
                  </a:lnTo>
                  <a:lnTo>
                    <a:pt x="142" y="587"/>
                  </a:lnTo>
                  <a:lnTo>
                    <a:pt x="147" y="560"/>
                  </a:lnTo>
                  <a:lnTo>
                    <a:pt x="142" y="545"/>
                  </a:lnTo>
                  <a:lnTo>
                    <a:pt x="149" y="512"/>
                  </a:lnTo>
                  <a:lnTo>
                    <a:pt x="142" y="482"/>
                  </a:lnTo>
                  <a:lnTo>
                    <a:pt x="147" y="467"/>
                  </a:lnTo>
                  <a:lnTo>
                    <a:pt x="154" y="441"/>
                  </a:lnTo>
                  <a:lnTo>
                    <a:pt x="147" y="420"/>
                  </a:lnTo>
                  <a:lnTo>
                    <a:pt x="132" y="408"/>
                  </a:lnTo>
                  <a:lnTo>
                    <a:pt x="126" y="393"/>
                  </a:lnTo>
                  <a:lnTo>
                    <a:pt x="111" y="378"/>
                  </a:lnTo>
                  <a:lnTo>
                    <a:pt x="94" y="369"/>
                  </a:lnTo>
                  <a:lnTo>
                    <a:pt x="68" y="363"/>
                  </a:lnTo>
                  <a:lnTo>
                    <a:pt x="56" y="345"/>
                  </a:lnTo>
                  <a:lnTo>
                    <a:pt x="38" y="324"/>
                  </a:lnTo>
                  <a:lnTo>
                    <a:pt x="38" y="307"/>
                  </a:lnTo>
                  <a:lnTo>
                    <a:pt x="35" y="292"/>
                  </a:lnTo>
                  <a:lnTo>
                    <a:pt x="33" y="283"/>
                  </a:lnTo>
                  <a:lnTo>
                    <a:pt x="23" y="271"/>
                  </a:lnTo>
                  <a:lnTo>
                    <a:pt x="10" y="265"/>
                  </a:lnTo>
                  <a:lnTo>
                    <a:pt x="3" y="253"/>
                  </a:lnTo>
                  <a:lnTo>
                    <a:pt x="13" y="241"/>
                  </a:lnTo>
                  <a:lnTo>
                    <a:pt x="13" y="214"/>
                  </a:lnTo>
                  <a:lnTo>
                    <a:pt x="5" y="202"/>
                  </a:lnTo>
                  <a:lnTo>
                    <a:pt x="0" y="187"/>
                  </a:lnTo>
                  <a:lnTo>
                    <a:pt x="5" y="166"/>
                  </a:lnTo>
                  <a:lnTo>
                    <a:pt x="30" y="119"/>
                  </a:lnTo>
                  <a:lnTo>
                    <a:pt x="33" y="98"/>
                  </a:lnTo>
                  <a:lnTo>
                    <a:pt x="46" y="74"/>
                  </a:lnTo>
                  <a:lnTo>
                    <a:pt x="46" y="62"/>
                  </a:lnTo>
                  <a:lnTo>
                    <a:pt x="48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4336136" y="3754437"/>
              <a:ext cx="34871" cy="26988"/>
            </a:xfrm>
            <a:custGeom>
              <a:avLst/>
              <a:gdLst>
                <a:gd name="T0" fmla="*/ 2147483647 w 18"/>
                <a:gd name="T1" fmla="*/ 0 h 12"/>
                <a:gd name="T2" fmla="*/ 2147483647 w 18"/>
                <a:gd name="T3" fmla="*/ 2147483647 h 12"/>
                <a:gd name="T4" fmla="*/ 2147483647 w 18"/>
                <a:gd name="T5" fmla="*/ 2147483647 h 12"/>
                <a:gd name="T6" fmla="*/ 0 w 18"/>
                <a:gd name="T7" fmla="*/ 0 h 12"/>
                <a:gd name="T8" fmla="*/ 2147483647 w 18"/>
                <a:gd name="T9" fmla="*/ 0 h 12"/>
                <a:gd name="T10" fmla="*/ 2147483647 w 18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12"/>
                <a:gd name="T20" fmla="*/ 18 w 18"/>
                <a:gd name="T21" fmla="*/ 12 h 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12">
                  <a:moveTo>
                    <a:pt x="18" y="0"/>
                  </a:moveTo>
                  <a:lnTo>
                    <a:pt x="18" y="12"/>
                  </a:lnTo>
                  <a:lnTo>
                    <a:pt x="13" y="12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58" name="Freeform 31"/>
            <p:cNvSpPr>
              <a:spLocks/>
            </p:cNvSpPr>
            <p:nvPr/>
          </p:nvSpPr>
          <p:spPr bwMode="auto">
            <a:xfrm>
              <a:off x="4270498" y="3700462"/>
              <a:ext cx="30769" cy="41275"/>
            </a:xfrm>
            <a:custGeom>
              <a:avLst/>
              <a:gdLst>
                <a:gd name="T0" fmla="*/ 2147483647 w 15"/>
                <a:gd name="T1" fmla="*/ 0 h 18"/>
                <a:gd name="T2" fmla="*/ 0 w 15"/>
                <a:gd name="T3" fmla="*/ 2147483647 h 18"/>
                <a:gd name="T4" fmla="*/ 2147483647 w 15"/>
                <a:gd name="T5" fmla="*/ 2147483647 h 18"/>
                <a:gd name="T6" fmla="*/ 2147483647 w 15"/>
                <a:gd name="T7" fmla="*/ 2147483647 h 18"/>
                <a:gd name="T8" fmla="*/ 2147483647 w 15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8"/>
                <a:gd name="T17" fmla="*/ 15 w 15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8">
                  <a:moveTo>
                    <a:pt x="15" y="0"/>
                  </a:moveTo>
                  <a:lnTo>
                    <a:pt x="0" y="3"/>
                  </a:lnTo>
                  <a:lnTo>
                    <a:pt x="2" y="18"/>
                  </a:lnTo>
                  <a:lnTo>
                    <a:pt x="12" y="1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1753656" y="2190751"/>
              <a:ext cx="301528" cy="114300"/>
            </a:xfrm>
            <a:custGeom>
              <a:avLst/>
              <a:gdLst>
                <a:gd name="T0" fmla="*/ 0 w 150"/>
                <a:gd name="T1" fmla="*/ 2147483647 h 51"/>
                <a:gd name="T2" fmla="*/ 2147483647 w 150"/>
                <a:gd name="T3" fmla="*/ 2147483647 h 51"/>
                <a:gd name="T4" fmla="*/ 2147483647 w 150"/>
                <a:gd name="T5" fmla="*/ 2147483647 h 51"/>
                <a:gd name="T6" fmla="*/ 2147483647 w 150"/>
                <a:gd name="T7" fmla="*/ 2147483647 h 51"/>
                <a:gd name="T8" fmla="*/ 2147483647 w 150"/>
                <a:gd name="T9" fmla="*/ 2147483647 h 51"/>
                <a:gd name="T10" fmla="*/ 2147483647 w 150"/>
                <a:gd name="T11" fmla="*/ 0 h 51"/>
                <a:gd name="T12" fmla="*/ 2147483647 w 150"/>
                <a:gd name="T13" fmla="*/ 0 h 51"/>
                <a:gd name="T14" fmla="*/ 2147483647 w 150"/>
                <a:gd name="T15" fmla="*/ 2147483647 h 51"/>
                <a:gd name="T16" fmla="*/ 2147483647 w 150"/>
                <a:gd name="T17" fmla="*/ 2147483647 h 51"/>
                <a:gd name="T18" fmla="*/ 2147483647 w 150"/>
                <a:gd name="T19" fmla="*/ 2147483647 h 51"/>
                <a:gd name="T20" fmla="*/ 2147483647 w 150"/>
                <a:gd name="T21" fmla="*/ 2147483647 h 51"/>
                <a:gd name="T22" fmla="*/ 2147483647 w 150"/>
                <a:gd name="T23" fmla="*/ 2147483647 h 51"/>
                <a:gd name="T24" fmla="*/ 2147483647 w 150"/>
                <a:gd name="T25" fmla="*/ 2147483647 h 51"/>
                <a:gd name="T26" fmla="*/ 2147483647 w 150"/>
                <a:gd name="T27" fmla="*/ 2147483647 h 51"/>
                <a:gd name="T28" fmla="*/ 2147483647 w 150"/>
                <a:gd name="T29" fmla="*/ 2147483647 h 51"/>
                <a:gd name="T30" fmla="*/ 2147483647 w 150"/>
                <a:gd name="T31" fmla="*/ 2147483647 h 51"/>
                <a:gd name="T32" fmla="*/ 2147483647 w 150"/>
                <a:gd name="T33" fmla="*/ 2147483647 h 51"/>
                <a:gd name="T34" fmla="*/ 2147483647 w 150"/>
                <a:gd name="T35" fmla="*/ 2147483647 h 51"/>
                <a:gd name="T36" fmla="*/ 2147483647 w 150"/>
                <a:gd name="T37" fmla="*/ 2147483647 h 51"/>
                <a:gd name="T38" fmla="*/ 2147483647 w 150"/>
                <a:gd name="T39" fmla="*/ 2147483647 h 51"/>
                <a:gd name="T40" fmla="*/ 2147483647 w 150"/>
                <a:gd name="T41" fmla="*/ 2147483647 h 51"/>
                <a:gd name="T42" fmla="*/ 2147483647 w 150"/>
                <a:gd name="T43" fmla="*/ 2147483647 h 51"/>
                <a:gd name="T44" fmla="*/ 2147483647 w 150"/>
                <a:gd name="T45" fmla="*/ 2147483647 h 51"/>
                <a:gd name="T46" fmla="*/ 2147483647 w 150"/>
                <a:gd name="T47" fmla="*/ 2147483647 h 51"/>
                <a:gd name="T48" fmla="*/ 2147483647 w 150"/>
                <a:gd name="T49" fmla="*/ 2147483647 h 51"/>
                <a:gd name="T50" fmla="*/ 2147483647 w 150"/>
                <a:gd name="T51" fmla="*/ 2147483647 h 51"/>
                <a:gd name="T52" fmla="*/ 2147483647 w 150"/>
                <a:gd name="T53" fmla="*/ 2147483647 h 51"/>
                <a:gd name="T54" fmla="*/ 2147483647 w 150"/>
                <a:gd name="T55" fmla="*/ 2147483647 h 51"/>
                <a:gd name="T56" fmla="*/ 2147483647 w 150"/>
                <a:gd name="T57" fmla="*/ 2147483647 h 51"/>
                <a:gd name="T58" fmla="*/ 2147483647 w 150"/>
                <a:gd name="T59" fmla="*/ 2147483647 h 51"/>
                <a:gd name="T60" fmla="*/ 2147483647 w 150"/>
                <a:gd name="T61" fmla="*/ 2147483647 h 51"/>
                <a:gd name="T62" fmla="*/ 2147483647 w 150"/>
                <a:gd name="T63" fmla="*/ 2147483647 h 51"/>
                <a:gd name="T64" fmla="*/ 2147483647 w 150"/>
                <a:gd name="T65" fmla="*/ 2147483647 h 51"/>
                <a:gd name="T66" fmla="*/ 2147483647 w 150"/>
                <a:gd name="T67" fmla="*/ 2147483647 h 51"/>
                <a:gd name="T68" fmla="*/ 2147483647 w 150"/>
                <a:gd name="T69" fmla="*/ 2147483647 h 51"/>
                <a:gd name="T70" fmla="*/ 2147483647 w 150"/>
                <a:gd name="T71" fmla="*/ 2147483647 h 51"/>
                <a:gd name="T72" fmla="*/ 2147483647 w 150"/>
                <a:gd name="T73" fmla="*/ 2147483647 h 51"/>
                <a:gd name="T74" fmla="*/ 2147483647 w 150"/>
                <a:gd name="T75" fmla="*/ 2147483647 h 51"/>
                <a:gd name="T76" fmla="*/ 2147483647 w 150"/>
                <a:gd name="T77" fmla="*/ 2147483647 h 51"/>
                <a:gd name="T78" fmla="*/ 2147483647 w 150"/>
                <a:gd name="T79" fmla="*/ 2147483647 h 51"/>
                <a:gd name="T80" fmla="*/ 0 w 150"/>
                <a:gd name="T81" fmla="*/ 2147483647 h 5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0"/>
                <a:gd name="T124" fmla="*/ 0 h 51"/>
                <a:gd name="T125" fmla="*/ 150 w 150"/>
                <a:gd name="T126" fmla="*/ 51 h 5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0" h="51">
                  <a:moveTo>
                    <a:pt x="0" y="24"/>
                  </a:moveTo>
                  <a:lnTo>
                    <a:pt x="13" y="9"/>
                  </a:lnTo>
                  <a:lnTo>
                    <a:pt x="18" y="9"/>
                  </a:lnTo>
                  <a:lnTo>
                    <a:pt x="28" y="3"/>
                  </a:lnTo>
                  <a:lnTo>
                    <a:pt x="41" y="3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64" y="9"/>
                  </a:lnTo>
                  <a:lnTo>
                    <a:pt x="69" y="15"/>
                  </a:lnTo>
                  <a:lnTo>
                    <a:pt x="71" y="12"/>
                  </a:lnTo>
                  <a:lnTo>
                    <a:pt x="84" y="18"/>
                  </a:lnTo>
                  <a:lnTo>
                    <a:pt x="89" y="18"/>
                  </a:lnTo>
                  <a:lnTo>
                    <a:pt x="97" y="21"/>
                  </a:lnTo>
                  <a:lnTo>
                    <a:pt x="107" y="24"/>
                  </a:lnTo>
                  <a:lnTo>
                    <a:pt x="107" y="33"/>
                  </a:lnTo>
                  <a:lnTo>
                    <a:pt x="127" y="33"/>
                  </a:lnTo>
                  <a:lnTo>
                    <a:pt x="129" y="39"/>
                  </a:lnTo>
                  <a:lnTo>
                    <a:pt x="142" y="39"/>
                  </a:lnTo>
                  <a:lnTo>
                    <a:pt x="150" y="48"/>
                  </a:lnTo>
                  <a:lnTo>
                    <a:pt x="145" y="51"/>
                  </a:lnTo>
                  <a:lnTo>
                    <a:pt x="142" y="48"/>
                  </a:lnTo>
                  <a:lnTo>
                    <a:pt x="142" y="45"/>
                  </a:lnTo>
                  <a:lnTo>
                    <a:pt x="129" y="48"/>
                  </a:lnTo>
                  <a:lnTo>
                    <a:pt x="127" y="48"/>
                  </a:lnTo>
                  <a:lnTo>
                    <a:pt x="119" y="51"/>
                  </a:lnTo>
                  <a:lnTo>
                    <a:pt x="104" y="51"/>
                  </a:lnTo>
                  <a:lnTo>
                    <a:pt x="97" y="51"/>
                  </a:lnTo>
                  <a:lnTo>
                    <a:pt x="97" y="45"/>
                  </a:lnTo>
                  <a:lnTo>
                    <a:pt x="84" y="33"/>
                  </a:lnTo>
                  <a:lnTo>
                    <a:pt x="84" y="27"/>
                  </a:lnTo>
                  <a:lnTo>
                    <a:pt x="69" y="27"/>
                  </a:lnTo>
                  <a:lnTo>
                    <a:pt x="61" y="21"/>
                  </a:lnTo>
                  <a:lnTo>
                    <a:pt x="56" y="27"/>
                  </a:lnTo>
                  <a:lnTo>
                    <a:pt x="54" y="21"/>
                  </a:lnTo>
                  <a:lnTo>
                    <a:pt x="48" y="21"/>
                  </a:lnTo>
                  <a:lnTo>
                    <a:pt x="48" y="12"/>
                  </a:lnTo>
                  <a:lnTo>
                    <a:pt x="43" y="9"/>
                  </a:lnTo>
                  <a:lnTo>
                    <a:pt x="31" y="12"/>
                  </a:lnTo>
                  <a:lnTo>
                    <a:pt x="21" y="21"/>
                  </a:lnTo>
                  <a:lnTo>
                    <a:pt x="11" y="21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5700">
                <a:latin typeface="+mn-lt"/>
              </a:endParaRPr>
            </a:p>
          </p:txBody>
        </p:sp>
        <p:sp>
          <p:nvSpPr>
            <p:cNvPr id="60" name="Rectangle 34"/>
            <p:cNvSpPr>
              <a:spLocks noChangeArrowheads="1"/>
            </p:cNvSpPr>
            <p:nvPr/>
          </p:nvSpPr>
          <p:spPr bwMode="auto">
            <a:xfrm>
              <a:off x="2344385" y="2043114"/>
              <a:ext cx="39" cy="49733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b="1">
                <a:latin typeface="+mn-lt"/>
                <a:cs typeface="+mn-cs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2336180" y="2032002"/>
              <a:ext cx="39" cy="49733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b="1">
                <a:latin typeface="+mn-lt"/>
                <a:cs typeface="+mn-cs"/>
              </a:endParaRPr>
            </a:p>
          </p:txBody>
        </p:sp>
      </p:grpSp>
      <p:cxnSp>
        <p:nvCxnSpPr>
          <p:cNvPr id="74" name="Straight Arrow Connector 73"/>
          <p:cNvCxnSpPr>
            <a:stCxn id="20" idx="2"/>
          </p:cNvCxnSpPr>
          <p:nvPr/>
        </p:nvCxnSpPr>
        <p:spPr bwMode="auto">
          <a:xfrm flipH="1">
            <a:off x="9204960" y="1531620"/>
            <a:ext cx="1264920" cy="32766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1" idx="2"/>
          </p:cNvCxnSpPr>
          <p:nvPr/>
        </p:nvCxnSpPr>
        <p:spPr bwMode="auto">
          <a:xfrm flipH="1" flipV="1">
            <a:off x="8183880" y="2910840"/>
            <a:ext cx="2286000" cy="23622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22" idx="4"/>
          </p:cNvCxnSpPr>
          <p:nvPr/>
        </p:nvCxnSpPr>
        <p:spPr bwMode="auto">
          <a:xfrm flipH="1">
            <a:off x="10695623" y="5501640"/>
            <a:ext cx="1671637" cy="86328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22" idx="2"/>
          </p:cNvCxnSpPr>
          <p:nvPr/>
        </p:nvCxnSpPr>
        <p:spPr bwMode="auto">
          <a:xfrm flipH="1" flipV="1">
            <a:off x="9128760" y="3566160"/>
            <a:ext cx="1341120" cy="119634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8" idx="6"/>
          </p:cNvCxnSpPr>
          <p:nvPr/>
        </p:nvCxnSpPr>
        <p:spPr bwMode="auto">
          <a:xfrm flipV="1">
            <a:off x="4145280" y="4038600"/>
            <a:ext cx="1584960" cy="7239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8" idx="4"/>
            <a:endCxn id="63" idx="43"/>
          </p:cNvCxnSpPr>
          <p:nvPr/>
        </p:nvCxnSpPr>
        <p:spPr bwMode="auto">
          <a:xfrm>
            <a:off x="2247900" y="5501640"/>
            <a:ext cx="2016388" cy="72177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Title 1"/>
          <p:cNvSpPr txBox="1">
            <a:spLocks/>
          </p:cNvSpPr>
          <p:nvPr/>
        </p:nvSpPr>
        <p:spPr bwMode="auto">
          <a:xfrm>
            <a:off x="658813" y="207963"/>
            <a:ext cx="13454379" cy="9429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349308" rtl="0" eaLnBrk="1" fontAlgn="base" latinLnBrk="0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MePad</a:t>
            </a: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epad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339" y="1679412"/>
            <a:ext cx="2575771" cy="457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mepad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967" y="1674013"/>
            <a:ext cx="2575776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mepad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888" y="1678926"/>
            <a:ext cx="2575773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mepad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655" y="1682741"/>
            <a:ext cx="2575772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296537" y="6264328"/>
            <a:ext cx="2552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Dynamic PIN</a:t>
            </a:r>
            <a:endParaRPr 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4151193" y="6239305"/>
            <a:ext cx="2552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Face &amp; Voice Liveness</a:t>
            </a:r>
            <a:endParaRPr 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7833814" y="6264330"/>
            <a:ext cx="2552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Secure Email</a:t>
            </a:r>
            <a:endParaRPr lang="en-US" sz="2000"/>
          </a:p>
        </p:txBody>
      </p:sp>
      <p:sp>
        <p:nvSpPr>
          <p:cNvPr id="11" name="TextBox 10"/>
          <p:cNvSpPr txBox="1"/>
          <p:nvPr/>
        </p:nvSpPr>
        <p:spPr>
          <a:xfrm>
            <a:off x="10699844" y="6264329"/>
            <a:ext cx="2552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Secure File Vault</a:t>
            </a:r>
            <a:endParaRPr lang="en-US" sz="200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658813" y="608013"/>
            <a:ext cx="13454379" cy="9429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349308" rtl="0" eaLnBrk="1" fontAlgn="base" latinLnBrk="0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MePad Screens</a:t>
            </a: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m Portal Screensh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99" y="1426464"/>
            <a:ext cx="10571545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6413" y="455613"/>
            <a:ext cx="13454379" cy="942976"/>
          </a:xfrm>
        </p:spPr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ConfidentID Mobile Administrative Portal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4" y="1428750"/>
            <a:ext cx="10571563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9593" y="532162"/>
            <a:ext cx="9661207" cy="785813"/>
          </a:xfrm>
        </p:spPr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ConfidentID Mobile Healthcare Electronics Medical Record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>
          <a:xfrm rot="5400000">
            <a:off x="9074673" y="588341"/>
            <a:ext cx="4349750" cy="5570141"/>
            <a:chOff x="2819400" y="1066800"/>
            <a:chExt cx="3479800" cy="4456113"/>
          </a:xfrm>
        </p:grpSpPr>
        <p:pic>
          <p:nvPicPr>
            <p:cNvPr id="7" name="Picture 24" descr="iPad templat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19400" y="1066800"/>
              <a:ext cx="3479800" cy="445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00400" y="1524000"/>
              <a:ext cx="2706624" cy="3608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6" y="1428750"/>
            <a:ext cx="10571564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9593" y="532162"/>
            <a:ext cx="9661207" cy="785813"/>
          </a:xfrm>
        </p:spPr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ConfidentID Mobile Healthcare e-Prescription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>
          <a:xfrm rot="5400000">
            <a:off x="8869722" y="-8476"/>
            <a:ext cx="4349750" cy="5570141"/>
            <a:chOff x="2819400" y="1066800"/>
            <a:chExt cx="3479800" cy="4456113"/>
          </a:xfrm>
        </p:grpSpPr>
        <p:pic>
          <p:nvPicPr>
            <p:cNvPr id="7" name="Picture 24" descr="iPad templat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19400" y="1066800"/>
              <a:ext cx="3479800" cy="445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00400" y="1524000"/>
              <a:ext cx="2706624" cy="3608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3" y="1447800"/>
            <a:ext cx="10571561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9593" y="532162"/>
            <a:ext cx="9661207" cy="785813"/>
          </a:xfrm>
        </p:spPr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ConfidentID Mobile Healthcare Medicaid Claim Submission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9886077" y="489751"/>
            <a:ext cx="4349750" cy="5570141"/>
            <a:chOff x="2819400" y="1066800"/>
            <a:chExt cx="3479800" cy="4456113"/>
          </a:xfrm>
        </p:grpSpPr>
        <p:pic>
          <p:nvPicPr>
            <p:cNvPr id="7" name="Picture 24" descr="iPad templat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19400" y="1066800"/>
              <a:ext cx="3479800" cy="445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00400" y="1524000"/>
              <a:ext cx="2706624" cy="3608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0702" y="1447800"/>
            <a:ext cx="10571562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ConfidentID Mobile Government Derived Credential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3422" y="1485900"/>
            <a:ext cx="10571562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6413" y="455613"/>
            <a:ext cx="13454379" cy="942976"/>
          </a:xfrm>
        </p:spPr>
        <p:txBody>
          <a:bodyPr/>
          <a:lstStyle/>
          <a:p>
            <a:r>
              <a:rPr lang="en-US" b="0" dirty="0" smtClean="0">
                <a:latin typeface="Calibri" pitchFamily="34" charset="0"/>
                <a:cs typeface="Calibri" pitchFamily="34" charset="0"/>
              </a:rPr>
              <a:t>ConfidentID Mobile Government UAV Recon Feed</a:t>
            </a:r>
            <a:endParaRPr lang="en-US" b="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 rot="5400000">
            <a:off x="9405749" y="123336"/>
            <a:ext cx="4349750" cy="5570141"/>
            <a:chOff x="2819400" y="1066800"/>
            <a:chExt cx="3479800" cy="4456113"/>
          </a:xfrm>
        </p:grpSpPr>
        <p:pic>
          <p:nvPicPr>
            <p:cNvPr id="7" name="Picture 24" descr="iPad templat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19400" y="1066800"/>
              <a:ext cx="3479800" cy="445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00400" y="1496568"/>
              <a:ext cx="2706624" cy="3608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" y="966631"/>
            <a:ext cx="14630398" cy="63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 bwMode="auto">
          <a:xfrm>
            <a:off x="2428901" y="1907176"/>
            <a:ext cx="3119251" cy="7718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numCol="1" rtlCol="0" anchor="t" anchorCtr="0" compatLnSpc="1">
            <a:prstTxWarp prst="textNoShape">
              <a:avLst/>
            </a:prstTxWarp>
          </a:bodyPr>
          <a:lstStyle/>
          <a:p>
            <a:pPr defTabSz="1306220"/>
            <a:endParaRPr lang="en-US" sz="1600" dirty="0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608018" y="2009305"/>
            <a:ext cx="3154086" cy="8977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softEdge rad="31750"/>
          </a:effectLst>
          <a:scene3d>
            <a:camera prst="perspectiveBelow"/>
            <a:lightRig rig="threePt" dir="t"/>
          </a:scene3d>
        </p:spPr>
        <p:txBody>
          <a:bodyPr vert="horz" wrap="square" lIns="130622" tIns="65311" rIns="130622" bIns="65311" numCol="1" rtlCol="0" anchor="ctr" anchorCtr="0" compatLnSpc="1">
            <a:prstTxWarp prst="textNoShape">
              <a:avLst/>
            </a:prstTxWarp>
          </a:bodyPr>
          <a:lstStyle/>
          <a:p>
            <a:pPr defTabSz="1306220"/>
            <a:r>
              <a:rPr lang="en-US" sz="1600" dirty="0" smtClean="0"/>
              <a:t>ConfidentID Mobile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06413" y="455613"/>
            <a:ext cx="13454379" cy="94297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49308" rtl="0" eaLnBrk="1" fontAlgn="base" latinLnBrk="0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ConfidentID Mobile as part of Celeriti Banking</a:t>
            </a:r>
            <a:r>
              <a:rPr kumimoji="0" lang="en-US" sz="3100" b="0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 Product</a:t>
            </a:r>
            <a:endParaRPr kumimoji="0" lang="en-US" sz="3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161" y="7433"/>
            <a:ext cx="9144000" cy="734010"/>
          </a:xfrm>
          <a:solidFill>
            <a:schemeClr val="bg1"/>
          </a:solidFill>
        </p:spPr>
        <p:txBody>
          <a:bodyPr anchor="ctr"/>
          <a:lstStyle/>
          <a:p>
            <a:r>
              <a:rPr lang="en-US" b="0" dirty="0" smtClean="0">
                <a:latin typeface="Calibri" pitchFamily="34" charset="0"/>
                <a:cs typeface="Calibri" pitchFamily="34" charset="0"/>
              </a:rPr>
              <a:t> CSC </a:t>
            </a:r>
            <a:r>
              <a:rPr lang="en-GB" b="0" dirty="0" smtClean="0">
                <a:latin typeface="Calibri" pitchFamily="34" charset="0"/>
                <a:cs typeface="Calibri" pitchFamily="34" charset="0"/>
              </a:rPr>
              <a:t>ConfidentID™ 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Mobile Portfolio</a:t>
            </a:r>
            <a:endParaRPr lang="en-US" b="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" name="Picture 19" descr="SmartPhone.jpg"/>
          <p:cNvPicPr>
            <a:picLocks noChangeAspect="1"/>
          </p:cNvPicPr>
          <p:nvPr/>
        </p:nvPicPr>
        <p:blipFill>
          <a:blip r:embed="rId2" cstate="print">
            <a:lum/>
          </a:blip>
          <a:srcRect l="10000" t="16979" r="13333" b="15107"/>
          <a:stretch>
            <a:fillRect/>
          </a:stretch>
        </p:blipFill>
        <p:spPr>
          <a:xfrm>
            <a:off x="9853044" y="5930316"/>
            <a:ext cx="2758056" cy="1798732"/>
          </a:xfrm>
          <a:prstGeom prst="rect">
            <a:avLst/>
          </a:prstGeom>
        </p:spPr>
      </p:pic>
      <p:grpSp>
        <p:nvGrpSpPr>
          <p:cNvPr id="21" name="Group 23"/>
          <p:cNvGrpSpPr/>
          <p:nvPr/>
        </p:nvGrpSpPr>
        <p:grpSpPr>
          <a:xfrm>
            <a:off x="2483894" y="1119116"/>
            <a:ext cx="3275256" cy="6567940"/>
            <a:chOff x="76200" y="235574"/>
            <a:chExt cx="3733800" cy="6003738"/>
          </a:xfrm>
        </p:grpSpPr>
        <p:sp>
          <p:nvSpPr>
            <p:cNvPr id="34" name="Rectangle 13"/>
            <p:cNvSpPr>
              <a:spLocks noChangeArrowheads="1"/>
            </p:cNvSpPr>
            <p:nvPr/>
          </p:nvSpPr>
          <p:spPr bwMode="auto">
            <a:xfrm>
              <a:off x="81698" y="235574"/>
              <a:ext cx="3715067" cy="6003738"/>
            </a:xfrm>
            <a:prstGeom prst="can">
              <a:avLst>
                <a:gd name="adj" fmla="val 11696"/>
              </a:avLst>
            </a:prstGeom>
            <a:solidFill>
              <a:srgbClr val="6297C2">
                <a:alpha val="89804"/>
              </a:srgb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lIns="130195" tIns="65098" rIns="130195" bIns="6509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defRPr/>
              </a:pPr>
              <a:r>
                <a:rPr lang="en-GB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ConfidentID</a:t>
              </a:r>
              <a:r>
                <a:rPr 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™ Mobile</a:t>
              </a:r>
              <a:r>
                <a:rPr lang="en-US" sz="7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7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</a:br>
              <a:r>
                <a:rPr lang="en-US" sz="7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7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</a:br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Know Your Customer (KYC)</a:t>
              </a:r>
              <a:endParaRPr lang="en-GB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Rectangle 8"/>
            <p:cNvSpPr>
              <a:spLocks noChangeArrowheads="1"/>
            </p:cNvSpPr>
            <p:nvPr/>
          </p:nvSpPr>
          <p:spPr bwMode="auto">
            <a:xfrm>
              <a:off x="81697" y="2362200"/>
              <a:ext cx="3728303" cy="457200"/>
            </a:xfrm>
            <a:prstGeom prst="doubleWave">
              <a:avLst/>
            </a:prstGeom>
            <a:solidFill>
              <a:srgbClr val="005882">
                <a:alpha val="25000"/>
              </a:srgbClr>
            </a:solidFill>
            <a:ln>
              <a:noFill/>
            </a:ln>
            <a:effectLst/>
          </p:spPr>
          <p:txBody>
            <a:bodyPr lIns="130195" tIns="65098" rIns="130195" bIns="6509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defRPr/>
              </a:pPr>
              <a:r>
                <a:rPr lang="en-GB" sz="1800" smtClean="0">
                  <a:solidFill>
                    <a:srgbClr val="FFFF00"/>
                  </a:solidFill>
                  <a:ea typeface="+mn-ea"/>
                  <a:cs typeface="Arial" charset="0"/>
                </a:rPr>
                <a:t>Application </a:t>
              </a:r>
              <a:r>
                <a:rPr lang="en-GB" sz="1800" smtClean="0">
                  <a:solidFill>
                    <a:srgbClr val="FFFF00"/>
                  </a:solidFill>
                </a:rPr>
                <a:t>Protection</a:t>
              </a:r>
              <a:endParaRPr lang="en-GB" sz="1800">
                <a:solidFill>
                  <a:srgbClr val="FFFF00"/>
                </a:solidFill>
                <a:ea typeface="+mn-ea"/>
                <a:cs typeface="Arial" charset="0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81697" y="1447800"/>
              <a:ext cx="3721676" cy="457200"/>
            </a:xfrm>
            <a:prstGeom prst="doubleWav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130195" tIns="65098" rIns="130195" bIns="6509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defRPr/>
              </a:pPr>
              <a:r>
                <a:rPr lang="en-GB" sz="1800" b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User Authentication</a:t>
              </a:r>
              <a:endParaRPr lang="en-GB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Arial" charset="0"/>
              </a:endParaRPr>
            </a:p>
          </p:txBody>
        </p:sp>
        <p:sp>
          <p:nvSpPr>
            <p:cNvPr id="37" name="Rectangle 10"/>
            <p:cNvSpPr>
              <a:spLocks noChangeArrowheads="1"/>
            </p:cNvSpPr>
            <p:nvPr/>
          </p:nvSpPr>
          <p:spPr bwMode="auto">
            <a:xfrm>
              <a:off x="81697" y="1905000"/>
              <a:ext cx="3728299" cy="457200"/>
            </a:xfrm>
            <a:prstGeom prst="doubleWave">
              <a:avLst/>
            </a:prstGeom>
            <a:solidFill>
              <a:srgbClr val="88BA41">
                <a:alpha val="25000"/>
              </a:srgbClr>
            </a:solidFill>
            <a:ln>
              <a:noFill/>
            </a:ln>
            <a:effectLst/>
          </p:spPr>
          <p:txBody>
            <a:bodyPr lIns="130195" tIns="65098" rIns="130195" bIns="6509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defRPr/>
              </a:pPr>
              <a:r>
                <a:rPr lang="en-GB" sz="1800" smtClean="0">
                  <a:solidFill>
                    <a:srgbClr val="FFFF00"/>
                  </a:solidFill>
                </a:rPr>
                <a:t>Device Management</a:t>
              </a:r>
              <a:endParaRPr lang="en-GB" sz="1800">
                <a:solidFill>
                  <a:srgbClr val="FFFF00"/>
                </a:solidFill>
                <a:ea typeface="+mn-ea"/>
                <a:cs typeface="Arial" charset="0"/>
              </a:endParaRPr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81697" y="2819400"/>
              <a:ext cx="3728303" cy="457200"/>
            </a:xfrm>
            <a:prstGeom prst="doubleWave">
              <a:avLst/>
            </a:prstGeom>
            <a:solidFill>
              <a:srgbClr val="382658">
                <a:alpha val="25000"/>
              </a:srgbClr>
            </a:solidFill>
            <a:ln>
              <a:noFill/>
            </a:ln>
            <a:effectLst/>
          </p:spPr>
          <p:txBody>
            <a:bodyPr lIns="130195" tIns="65098" rIns="130195" bIns="6509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defRPr/>
              </a:pPr>
              <a:r>
                <a:rPr lang="en-GB" sz="1800" smtClean="0">
                  <a:solidFill>
                    <a:srgbClr val="FFFF00"/>
                  </a:solidFill>
                </a:rPr>
                <a:t>Location Intelligence</a:t>
              </a:r>
              <a:endParaRPr lang="en-GB" sz="1800">
                <a:solidFill>
                  <a:srgbClr val="FFFF00"/>
                </a:solidFill>
                <a:ea typeface="+mn-ea"/>
                <a:cs typeface="Arial" charset="0"/>
              </a:endParaRPr>
            </a:p>
          </p:txBody>
        </p:sp>
        <p:sp>
          <p:nvSpPr>
            <p:cNvPr id="39" name="Rectangle 8"/>
            <p:cNvSpPr>
              <a:spLocks noChangeArrowheads="1"/>
            </p:cNvSpPr>
            <p:nvPr/>
          </p:nvSpPr>
          <p:spPr bwMode="auto">
            <a:xfrm>
              <a:off x="76200" y="4191000"/>
              <a:ext cx="3728303" cy="457200"/>
            </a:xfrm>
            <a:prstGeom prst="doubleWave">
              <a:avLst/>
            </a:prstGeom>
            <a:solidFill>
              <a:srgbClr val="005882">
                <a:alpha val="25000"/>
              </a:srgbClr>
            </a:solidFill>
            <a:ln>
              <a:noFill/>
            </a:ln>
            <a:effectLst/>
          </p:spPr>
          <p:txBody>
            <a:bodyPr lIns="130195" tIns="65098" rIns="130195" bIns="6509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defRPr/>
              </a:pPr>
              <a:r>
                <a:rPr lang="en-GB" sz="1800" smtClean="0">
                  <a:solidFill>
                    <a:schemeClr val="bg1">
                      <a:lumMod val="95000"/>
                    </a:schemeClr>
                  </a:solidFill>
                </a:rPr>
                <a:t>Testing &amp; Certification</a:t>
              </a:r>
            </a:p>
          </p:txBody>
        </p:sp>
        <p:sp>
          <p:nvSpPr>
            <p:cNvPr id="40" name="Rectangle 10"/>
            <p:cNvSpPr>
              <a:spLocks noChangeArrowheads="1"/>
            </p:cNvSpPr>
            <p:nvPr/>
          </p:nvSpPr>
          <p:spPr bwMode="auto">
            <a:xfrm>
              <a:off x="76200" y="3733800"/>
              <a:ext cx="3728299" cy="457200"/>
            </a:xfrm>
            <a:prstGeom prst="doubleWave">
              <a:avLst/>
            </a:prstGeom>
            <a:solidFill>
              <a:srgbClr val="88BA41">
                <a:alpha val="25000"/>
              </a:srgbClr>
            </a:solidFill>
            <a:ln>
              <a:noFill/>
            </a:ln>
            <a:effectLst/>
          </p:spPr>
          <p:txBody>
            <a:bodyPr lIns="130195" tIns="65098" rIns="130195" bIns="6509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defRPr/>
              </a:pPr>
              <a:r>
                <a:rPr lang="en-GB" sz="1800" smtClean="0">
                  <a:solidFill>
                    <a:srgbClr val="FFFF00"/>
                  </a:solidFill>
                </a:rPr>
                <a:t>Network Services</a:t>
              </a:r>
            </a:p>
          </p:txBody>
        </p:sp>
        <p:sp>
          <p:nvSpPr>
            <p:cNvPr id="41" name="Rectangle 8"/>
            <p:cNvSpPr>
              <a:spLocks noChangeArrowheads="1"/>
            </p:cNvSpPr>
            <p:nvPr/>
          </p:nvSpPr>
          <p:spPr bwMode="auto">
            <a:xfrm>
              <a:off x="76200" y="4648200"/>
              <a:ext cx="3728303" cy="457200"/>
            </a:xfrm>
            <a:prstGeom prst="doubleWave">
              <a:avLst/>
            </a:prstGeom>
            <a:solidFill>
              <a:srgbClr val="382658">
                <a:alpha val="25000"/>
              </a:srgbClr>
            </a:solidFill>
            <a:ln>
              <a:noFill/>
            </a:ln>
            <a:effectLst/>
          </p:spPr>
          <p:txBody>
            <a:bodyPr lIns="130195" tIns="65098" rIns="130195" bIns="6509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defRPr/>
              </a:pPr>
              <a:r>
                <a:rPr lang="en-GB" sz="1800" smtClean="0">
                  <a:solidFill>
                    <a:schemeClr val="bg1">
                      <a:lumMod val="95000"/>
                    </a:schemeClr>
                  </a:solidFill>
                </a:rPr>
                <a:t>Development</a:t>
              </a: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>
              <a:off x="76200" y="3276600"/>
              <a:ext cx="3721676" cy="457200"/>
            </a:xfrm>
            <a:prstGeom prst="doubleWave">
              <a:avLst/>
            </a:prstGeom>
            <a:solidFill>
              <a:srgbClr val="FFCF01">
                <a:alpha val="25000"/>
              </a:srgbClr>
            </a:solidFill>
            <a:ln>
              <a:noFill/>
            </a:ln>
            <a:effectLst/>
          </p:spPr>
          <p:txBody>
            <a:bodyPr lIns="130195" tIns="65098" rIns="130195" bIns="6509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defRPr/>
              </a:pPr>
              <a:r>
                <a:rPr lang="en-GB" sz="1800" smtClean="0">
                  <a:solidFill>
                    <a:srgbClr val="FFFF00"/>
                  </a:solidFill>
                </a:rPr>
                <a:t>Data Protection</a:t>
              </a: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76200" y="5105400"/>
              <a:ext cx="3728299" cy="457200"/>
            </a:xfrm>
            <a:prstGeom prst="doubleWave">
              <a:avLst/>
            </a:prstGeom>
            <a:solidFill>
              <a:srgbClr val="88BA41">
                <a:alpha val="25000"/>
              </a:srgbClr>
            </a:solidFill>
            <a:ln>
              <a:noFill/>
            </a:ln>
            <a:effectLst/>
          </p:spPr>
          <p:txBody>
            <a:bodyPr lIns="130195" tIns="65098" rIns="130195" bIns="6509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defRPr/>
              </a:pPr>
              <a:r>
                <a:rPr lang="en-GB" sz="1800" smtClean="0">
                  <a:solidFill>
                    <a:schemeClr val="bg1">
                      <a:lumMod val="95000"/>
                    </a:schemeClr>
                  </a:solidFill>
                </a:rPr>
                <a:t>Cyber Security</a:t>
              </a: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76200" y="5562600"/>
              <a:ext cx="3721676" cy="457200"/>
            </a:xfrm>
            <a:prstGeom prst="doubleWave">
              <a:avLst/>
            </a:prstGeom>
            <a:solidFill>
              <a:srgbClr val="FFCF01">
                <a:alpha val="25000"/>
              </a:srgbClr>
            </a:solidFill>
            <a:ln>
              <a:noFill/>
            </a:ln>
            <a:effectLst/>
          </p:spPr>
          <p:txBody>
            <a:bodyPr lIns="130195" tIns="65098" rIns="130195" bIns="6509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defRPr/>
              </a:pPr>
              <a:r>
                <a:rPr lang="en-GB" sz="1800" b="1" smtClean="0">
                  <a:solidFill>
                    <a:srgbClr val="FFFFFF"/>
                  </a:solidFill>
                </a:rPr>
                <a:t/>
              </a:r>
              <a:br>
                <a:rPr lang="en-GB" sz="1800" b="1" smtClean="0">
                  <a:solidFill>
                    <a:srgbClr val="FFFFFF"/>
                  </a:solidFill>
                </a:rPr>
              </a:br>
              <a:r>
                <a:rPr lang="en-GB" sz="1800" smtClean="0">
                  <a:solidFill>
                    <a:schemeClr val="bg1">
                      <a:lumMod val="95000"/>
                    </a:schemeClr>
                  </a:solidFill>
                </a:rPr>
                <a:t>Consulting</a:t>
              </a:r>
            </a:p>
            <a:p>
              <a:pPr algn="ctr">
                <a:defRPr/>
              </a:pPr>
              <a:endParaRPr lang="en-GB" sz="1800" b="1">
                <a:solidFill>
                  <a:srgbClr val="FFFFFF"/>
                </a:solidFill>
                <a:ea typeface="+mn-ea"/>
                <a:cs typeface="Arial" charset="0"/>
              </a:endParaRPr>
            </a:p>
          </p:txBody>
        </p:sp>
      </p:grpSp>
      <p:sp>
        <p:nvSpPr>
          <p:cNvPr id="22" name="Freeform 21"/>
          <p:cNvSpPr/>
          <p:nvPr/>
        </p:nvSpPr>
        <p:spPr bwMode="auto">
          <a:xfrm>
            <a:off x="5803392" y="2470245"/>
            <a:ext cx="5044440" cy="5018691"/>
          </a:xfrm>
          <a:custGeom>
            <a:avLst/>
            <a:gdLst>
              <a:gd name="connsiteX0" fmla="*/ 0 w 3401122"/>
              <a:gd name="connsiteY0" fmla="*/ 0 h 4460487"/>
              <a:gd name="connsiteX1" fmla="*/ 0 w 3401122"/>
              <a:gd name="connsiteY1" fmla="*/ 4460487 h 4460487"/>
              <a:gd name="connsiteX2" fmla="*/ 3178098 w 3401122"/>
              <a:gd name="connsiteY2" fmla="*/ 3635297 h 4460487"/>
              <a:gd name="connsiteX3" fmla="*/ 3401122 w 3401122"/>
              <a:gd name="connsiteY3" fmla="*/ 3501483 h 4460487"/>
              <a:gd name="connsiteX4" fmla="*/ 0 w 3401122"/>
              <a:gd name="connsiteY4" fmla="*/ 0 h 446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1122" h="4460487">
                <a:moveTo>
                  <a:pt x="0" y="0"/>
                </a:moveTo>
                <a:lnTo>
                  <a:pt x="0" y="4460487"/>
                </a:lnTo>
                <a:lnTo>
                  <a:pt x="3178098" y="3635297"/>
                </a:lnTo>
                <a:lnTo>
                  <a:pt x="3401122" y="3501483"/>
                </a:lnTo>
                <a:lnTo>
                  <a:pt x="0" y="0"/>
                </a:lnTo>
                <a:close/>
              </a:path>
            </a:pathLst>
          </a:custGeom>
          <a:solidFill>
            <a:srgbClr val="588BA3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43160" y="365760"/>
            <a:ext cx="3903663" cy="5041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6237025" y="887102"/>
            <a:ext cx="3466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Calibri" pitchFamily="34" charset="0"/>
                <a:cs typeface="Calibri" pitchFamily="34" charset="0"/>
              </a:rPr>
              <a:t>Using Mobility to secure the Mobile Channel, as well as, using the Mobile Channel to secure more traditional channels like: Logical, Remote &amp; Physical Access</a:t>
            </a:r>
            <a:endParaRPr lang="en-US" sz="180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078717" y="1529255"/>
            <a:ext cx="6905296" cy="5096787"/>
            <a:chOff x="1119407" y="799579"/>
            <a:chExt cx="10956978" cy="6425553"/>
          </a:xfrm>
        </p:grpSpPr>
        <p:pic>
          <p:nvPicPr>
            <p:cNvPr id="2" name="Picture 15" descr="iPad template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9407" y="799579"/>
              <a:ext cx="10956978" cy="642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16" descr="IMG_0081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59569" y="1540770"/>
              <a:ext cx="8815125" cy="495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 bwMode="auto">
            <a:xfrm>
              <a:off x="4909561" y="1697662"/>
              <a:ext cx="1281160" cy="16373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506413" y="455613"/>
            <a:ext cx="13454379" cy="94297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49308" rtl="0" eaLnBrk="1" fontAlgn="base" latinLnBrk="0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ConfidentID Mobile Single Sign</a:t>
            </a:r>
            <a:r>
              <a:rPr kumimoji="0" lang="en-US" sz="3100" b="0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 On Dashboard</a:t>
            </a:r>
            <a:endParaRPr kumimoji="0" lang="en-US" sz="3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8732" y="2971281"/>
            <a:ext cx="627467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Consumer or Business User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31775" indent="-231775" algn="l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Bring all Secured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pps in to a Single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D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ashboard</a:t>
            </a:r>
          </a:p>
          <a:p>
            <a:pPr marL="884885" lvl="1" indent="-231775" algn="l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Multiple Financial Apps</a:t>
            </a:r>
          </a:p>
          <a:p>
            <a:pPr marL="1537995" lvl="2" indent="-231775" algn="l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Login in one then all will pull up</a:t>
            </a:r>
          </a:p>
          <a:p>
            <a:pPr marL="231775" indent="-231775" algn="l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Put Banking, Healthcare &amp; Insurance in one view</a:t>
            </a:r>
          </a:p>
          <a:p>
            <a:pPr marL="231775" indent="-231775" algn="l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Include News, Social &amp; Task Lists in one view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8772" y="6828577"/>
            <a:ext cx="62746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/>
            <a:r>
              <a:rPr lang="en-US" sz="2000" dirty="0" smtClean="0">
                <a:latin typeface="Calibri" pitchFamily="34" charset="0"/>
                <a:cs typeface="Calibri" pitchFamily="34" charset="0"/>
              </a:rPr>
              <a:t>Business Example – CEO Mobile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19021" y="1591980"/>
          <a:ext cx="6145619" cy="5208288"/>
        </p:xfrm>
        <a:graphic>
          <a:graphicData uri="http://schemas.openxmlformats.org/drawingml/2006/table">
            <a:tbl>
              <a:tblPr/>
              <a:tblGrid>
                <a:gridCol w="6145619"/>
              </a:tblGrid>
              <a:tr h="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smtClean="0">
                          <a:solidFill>
                            <a:srgbClr val="CC3300"/>
                          </a:solidFill>
                          <a:latin typeface="Calibri" pitchFamily="34" charset="0"/>
                          <a:cs typeface="Calibri" pitchFamily="34" charset="0"/>
                        </a:rPr>
                        <a:t>Current Feature</a:t>
                      </a:r>
                      <a:r>
                        <a:rPr lang="en-US" sz="2000" b="1" i="0" u="none" strike="noStrike" baseline="0" dirty="0" smtClean="0">
                          <a:solidFill>
                            <a:srgbClr val="CC3300"/>
                          </a:solidFill>
                          <a:latin typeface="Calibri" pitchFamily="34" charset="0"/>
                          <a:cs typeface="Calibri" pitchFamily="34" charset="0"/>
                        </a:rPr>
                        <a:t> Development</a:t>
                      </a:r>
                      <a:r>
                        <a:rPr lang="en-US" sz="2000" b="1" i="0" u="none" strike="noStrike" dirty="0" smtClean="0">
                          <a:solidFill>
                            <a:srgbClr val="CC3300"/>
                          </a:solidFill>
                          <a:latin typeface="Calibri" pitchFamily="34" charset="0"/>
                          <a:cs typeface="Calibri" pitchFamily="34" charset="0"/>
                        </a:rPr>
                        <a:t>:</a:t>
                      </a:r>
                      <a:endParaRPr lang="en-US" sz="2000" b="1" i="0" u="none" strike="noStrike" dirty="0">
                        <a:solidFill>
                          <a:srgbClr val="CC33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2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MDM 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Layer - Good Integration into </a:t>
                      </a:r>
                      <a:r>
                        <a:rPr lang="en-US" sz="2000" b="1" i="0" u="none" strike="noStrike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ConfidentID app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MAP 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Layer </a:t>
                      </a:r>
                      <a:r>
                        <a:rPr lang="en-US" sz="2000" b="1" i="0" u="none" strike="noStrike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– Good and/or SAIFE 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Server Installation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Data </a:t>
                      </a: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Secure Layer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 </a:t>
                      </a: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SAIFE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Integration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2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Customizable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Generic Bank Demo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008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MePad on CSC servers and iPhone app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Multilingual demos (French)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2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Multilingual demos (Spanish</a:t>
                      </a:r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</a:p>
                    <a:p>
                      <a:pPr marL="0" marR="0" indent="0" algn="l" defTabSz="130622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Multilingual demos (German)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IES / Active Directory / Cisco VPN in Norwich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2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CA Siteminder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354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IES / F5 VPN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IES / Citrix Access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Gateway - Complete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17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IdentityX admin portal -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rebrand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it.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2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Push Notification (iOS, Android, BB, Win, HTML(?))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008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Omnilocation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 integration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2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MePad w/ TrustX</a:t>
                      </a:r>
                    </a:p>
                  </a:txBody>
                  <a:tcPr marL="1668" marR="1668" marT="1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6413" y="455613"/>
            <a:ext cx="13454379" cy="942976"/>
          </a:xfrm>
        </p:spPr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ConfidentID Mobile Development Road Map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37544" y="1578010"/>
          <a:ext cx="5787126" cy="4991100"/>
        </p:xfrm>
        <a:graphic>
          <a:graphicData uri="http://schemas.openxmlformats.org/drawingml/2006/table">
            <a:tbl>
              <a:tblPr/>
              <a:tblGrid>
                <a:gridCol w="5787126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CC3300"/>
                          </a:solidFill>
                          <a:latin typeface="Calibri" pitchFamily="34" charset="0"/>
                          <a:cs typeface="Calibri" pitchFamily="34" charset="0"/>
                        </a:rPr>
                        <a:t>ConfidentID </a:t>
                      </a:r>
                      <a:r>
                        <a:rPr lang="en-US" sz="2000" b="1" i="0" u="none" strike="noStrike" dirty="0" smtClean="0">
                          <a:solidFill>
                            <a:srgbClr val="CC3300"/>
                          </a:solidFill>
                          <a:latin typeface="Calibri" pitchFamily="34" charset="0"/>
                          <a:cs typeface="Calibri" pitchFamily="34" charset="0"/>
                        </a:rPr>
                        <a:t>Projects:</a:t>
                      </a:r>
                      <a:endParaRPr lang="en-US" sz="2000" b="1" i="0" u="none" strike="noStrike" dirty="0">
                        <a:solidFill>
                          <a:srgbClr val="CC33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2000" b="1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Digital Identity Authority</a:t>
                      </a:r>
                    </a:p>
                    <a:p>
                      <a:pPr algn="l" fontAlgn="b"/>
                      <a:r>
                        <a:rPr lang="it-IT" sz="20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cIDm Software as a Service Hosted</a:t>
                      </a:r>
                    </a:p>
                    <a:p>
                      <a:pPr algn="l" fontAlgn="b"/>
                      <a:r>
                        <a:rPr lang="it-IT" sz="2000" b="1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Single Sign On Dashboard</a:t>
                      </a:r>
                    </a:p>
                    <a:p>
                      <a:pPr algn="l" fontAlgn="b"/>
                      <a:r>
                        <a:rPr lang="it-IT" sz="2000" b="1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Celeriti </a:t>
                      </a:r>
                      <a:r>
                        <a:rPr lang="it-IT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(HTML5 Integration vs Native app)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ING </a:t>
                      </a: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POC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eVerify - Demo a use case I-9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Updated 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Healthcare </a:t>
                      </a:r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demo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Global Pass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POC</a:t>
                      </a:r>
                    </a:p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iNotes Frontend POC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Appcelerator Integration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Mobile Device Management (MDM) </a:t>
                      </a:r>
                      <a:r>
                        <a:rPr lang="fr-FR" sz="2000" b="1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integration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Mobile Insurance Application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21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Austrailian Army Demo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SAP CRM integration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FSG Demo Page of all FSG demos - not just cIDm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CSC’s Position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422" y="1068877"/>
            <a:ext cx="13528040" cy="4475071"/>
          </a:xfrm>
        </p:spPr>
        <p:txBody>
          <a:bodyPr/>
          <a:lstStyle/>
          <a:p>
            <a:pPr lvl="0"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Mobile devices provide simple ‘biometric” capability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which is leveraged by CSC’s ConfidentID Mobile solution </a:t>
            </a:r>
            <a:r>
              <a:rPr lang="en-US" sz="24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to uniquely identify any customer or employee at all times</a:t>
            </a:r>
            <a:r>
              <a:rPr lang="en-US" sz="2400" u="sng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sz="2400" u="sng" dirty="0" smtClean="0">
                <a:latin typeface="Calibri" pitchFamily="34" charset="0"/>
                <a:cs typeface="Calibri" pitchFamily="34" charset="0"/>
              </a:rPr>
            </a:br>
            <a:endParaRPr lang="en-US" sz="2400" dirty="0" smtClean="0">
              <a:latin typeface="Calibri" pitchFamily="34" charset="0"/>
              <a:cs typeface="Calibri" pitchFamily="34" charset="0"/>
            </a:endParaRPr>
          </a:p>
          <a:p>
            <a:pPr lvl="0">
              <a:buNone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sz="24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Mobile IS the MOST secure channel for conducting banking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due to the ability to know your customer and what they are authorized to do at all times by:</a:t>
            </a:r>
          </a:p>
          <a:p>
            <a:pPr lvl="3"/>
            <a:r>
              <a:rPr lang="en-US" dirty="0" smtClean="0">
                <a:latin typeface="Calibri" pitchFamily="34" charset="0"/>
                <a:cs typeface="Calibri" pitchFamily="34" charset="0"/>
              </a:rPr>
              <a:t>Identifying hardware device by serial number</a:t>
            </a:r>
          </a:p>
          <a:p>
            <a:pPr lvl="3"/>
            <a:r>
              <a:rPr lang="en-US" dirty="0" smtClean="0">
                <a:latin typeface="Calibri" pitchFamily="34" charset="0"/>
                <a:cs typeface="Calibri" pitchFamily="34" charset="0"/>
              </a:rPr>
              <a:t>Identifying the authorized mobile network service by service electronic serial number (ESN)</a:t>
            </a:r>
          </a:p>
          <a:p>
            <a:pPr lvl="3"/>
            <a:r>
              <a:rPr lang="en-US" dirty="0" smtClean="0">
                <a:latin typeface="Calibri" pitchFamily="34" charset="0"/>
                <a:cs typeface="Calibri" pitchFamily="34" charset="0"/>
              </a:rPr>
              <a:t>Identifying the customer by using the “biometric” capabilities of the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smartphone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3"/>
            <a:r>
              <a:rPr lang="en-US" dirty="0" smtClean="0">
                <a:latin typeface="Calibri" pitchFamily="34" charset="0"/>
                <a:cs typeface="Calibri" pitchFamily="34" charset="0"/>
              </a:rPr>
              <a:t>Identifying the location of the customer and device at all times via GPS</a:t>
            </a:r>
          </a:p>
          <a:p>
            <a:pPr lvl="3"/>
            <a:r>
              <a:rPr lang="en-US" dirty="0" smtClean="0">
                <a:latin typeface="Calibri" pitchFamily="34" charset="0"/>
                <a:cs typeface="Calibri" pitchFamily="34" charset="0"/>
              </a:rPr>
              <a:t>Identifying the specific features, transactions, relationship and functions that customer (or employee) can use at any time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315" y="5710164"/>
            <a:ext cx="1303808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Calibri" pitchFamily="34" charset="0"/>
                <a:cs typeface="Calibri" pitchFamily="34" charset="0"/>
              </a:rPr>
              <a:t>Single, re-usable solution for all customers, employees, </a:t>
            </a:r>
            <a:br>
              <a:rPr lang="en-US" sz="2400" smtClean="0">
                <a:latin typeface="Calibri" pitchFamily="34" charset="0"/>
                <a:cs typeface="Calibri" pitchFamily="34" charset="0"/>
              </a:rPr>
            </a:br>
            <a:r>
              <a:rPr lang="en-US" sz="2400" smtClean="0">
                <a:latin typeface="Calibri" pitchFamily="34" charset="0"/>
                <a:cs typeface="Calibri" pitchFamily="34" charset="0"/>
              </a:rPr>
              <a:t>devices, sessions and transactions ACROSS ALL CHANNELS</a:t>
            </a:r>
            <a:endParaRPr lang="en-US" sz="2000" smtClean="0">
              <a:latin typeface="Calibri" pitchFamily="34" charset="0"/>
              <a:cs typeface="Calibri" pitchFamily="34" charset="0"/>
            </a:endParaRPr>
          </a:p>
          <a:p>
            <a:endParaRPr lang="en-US" sz="800" b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32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</a:t>
            </a:r>
            <a:r>
              <a:rPr lang="en-US" sz="24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ONFIDENT</a:t>
            </a:r>
            <a:r>
              <a:rPr lang="en-US" sz="32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</a:t>
            </a:r>
            <a:r>
              <a:rPr lang="en-US" sz="24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</a:t>
            </a:r>
            <a:r>
              <a:rPr lang="en-US" sz="24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OBILE</a:t>
            </a:r>
            <a:endParaRPr lang="en-US" sz="24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0"/>
            <a:ext cx="14630400" cy="8229600"/>
            <a:chOff x="0" y="0"/>
            <a:chExt cx="5760" cy="4320"/>
          </a:xfrm>
        </p:grpSpPr>
        <p:sp>
          <p:nvSpPr>
            <p:cNvPr id="27651" name="Rectangle 1"/>
            <p:cNvSpPr>
              <a:spLocks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7652" name="Picture 2"/>
            <p:cNvPicPr>
              <a:picLocks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756" y="1861"/>
              <a:ext cx="2259" cy="5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/>
          <p:cNvGrpSpPr/>
          <p:nvPr/>
        </p:nvGrpSpPr>
        <p:grpSpPr>
          <a:xfrm>
            <a:off x="6191954" y="4585281"/>
            <a:ext cx="3337057" cy="1503302"/>
            <a:chOff x="2656115" y="3464624"/>
            <a:chExt cx="3091545" cy="1582386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 rot="20640647">
              <a:off x="2656115" y="3600197"/>
              <a:ext cx="870857" cy="1434936"/>
              <a:chOff x="1029028" y="1676400"/>
              <a:chExt cx="2628572" cy="4888889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29028" y="1676400"/>
                <a:ext cx="2628572" cy="48888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10" descr="ImagesForFacebook 009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16736" y="2551176"/>
                <a:ext cx="2057400" cy="3086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" name="Group 9"/>
            <p:cNvGrpSpPr>
              <a:grpSpLocks/>
            </p:cNvGrpSpPr>
            <p:nvPr/>
          </p:nvGrpSpPr>
          <p:grpSpPr bwMode="auto">
            <a:xfrm rot="971089">
              <a:off x="4876804" y="3539834"/>
              <a:ext cx="870856" cy="1507176"/>
              <a:chOff x="1029028" y="1676400"/>
              <a:chExt cx="2628572" cy="4888889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29028" y="1676400"/>
                <a:ext cx="2628572" cy="48888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13" descr="palm1.PNG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16736" y="2551176"/>
                <a:ext cx="2057400" cy="3086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3781304" y="3464624"/>
              <a:ext cx="850073" cy="1475508"/>
              <a:chOff x="1029028" y="1676400"/>
              <a:chExt cx="2628572" cy="4888889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029028" y="1676400"/>
                <a:ext cx="2628572" cy="48888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16" descr="ImagesForFacebook 008.png"/>
              <p:cNvPicPr>
                <a:picLocks noChangeAspect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316736" y="2551176"/>
                <a:ext cx="2057400" cy="3086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3" name="TextBox 12"/>
          <p:cNvSpPr txBox="1"/>
          <p:nvPr/>
        </p:nvSpPr>
        <p:spPr>
          <a:xfrm>
            <a:off x="9839078" y="4959036"/>
            <a:ext cx="95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n-lt"/>
              </a:rPr>
              <a:t>=</a:t>
            </a:r>
            <a:endParaRPr lang="en-US" sz="280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207008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smtClean="0">
                <a:latin typeface="Calibri" pitchFamily="34" charset="0"/>
                <a:cs typeface="Calibri" pitchFamily="34" charset="0"/>
              </a:rPr>
              <a:t>Multi-Factor </a:t>
            </a:r>
            <a:r>
              <a:rPr lang="en-GB" sz="2800" i="1" smtClean="0">
                <a:latin typeface="Calibri" pitchFamily="34" charset="0"/>
                <a:cs typeface="Calibri" pitchFamily="34" charset="0"/>
              </a:rPr>
              <a:t>“In &amp; Out of Band” </a:t>
            </a:r>
            <a:r>
              <a:rPr lang="en-GB" sz="2800" smtClean="0">
                <a:latin typeface="Calibri" pitchFamily="34" charset="0"/>
                <a:cs typeface="Calibri" pitchFamily="34" charset="0"/>
              </a:rPr>
              <a:t>Authentication </a:t>
            </a:r>
            <a:endParaRPr lang="en-US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5022" y="2119943"/>
            <a:ext cx="139643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 Multi-Device Authentication Solution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</a:p>
          <a:p>
            <a:pPr marL="231775" indent="-231775" algn="l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Leveraging the latest generation smart phones and tablets (Apple, Blackberry, Android &amp; Windows)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0000" y="2900334"/>
            <a:ext cx="139643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173038" algn="l">
              <a:buNone/>
            </a:pPr>
            <a:r>
              <a:rPr lang="en-US" sz="2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Solution Technology combining Multiple Authentication Techniques</a:t>
            </a:r>
          </a:p>
          <a:p>
            <a:pPr marL="231775" lvl="1" indent="-231775" algn="l">
              <a:buFont typeface="Arial" pitchFamily="34" charset="0"/>
              <a:buChar char="•"/>
            </a:pPr>
            <a:r>
              <a:rPr lang="en-US" sz="2000" smtClean="0">
                <a:latin typeface="Calibri" pitchFamily="34" charset="0"/>
                <a:cs typeface="Calibri" pitchFamily="34" charset="0"/>
              </a:rPr>
              <a:t>Something you have (a smart phone), something you know (a PIN/passphrase), </a:t>
            </a:r>
            <a:br>
              <a:rPr lang="en-US" sz="2000" smtClean="0">
                <a:latin typeface="Calibri" pitchFamily="34" charset="0"/>
                <a:cs typeface="Calibri" pitchFamily="34" charset="0"/>
              </a:rPr>
            </a:br>
            <a:r>
              <a:rPr lang="en-US" sz="2000" smtClean="0">
                <a:latin typeface="Calibri" pitchFamily="34" charset="0"/>
                <a:cs typeface="Calibri" pitchFamily="34" charset="0"/>
              </a:rPr>
              <a:t>something you are (multi-modal biometrics – face, voice, palm), where you are (GPS)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28625" y="3985530"/>
            <a:ext cx="1396439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 algn="l">
              <a:buNone/>
            </a:pPr>
            <a:r>
              <a:rPr lang="en-US" sz="2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Multi-Factor Fusion allows for Greatest Identity Accuracy</a:t>
            </a:r>
          </a:p>
          <a:p>
            <a:pPr marL="231775" lvl="1" indent="-231775" algn="l">
              <a:buFont typeface="Arial" pitchFamily="34" charset="0"/>
              <a:buChar char="•"/>
            </a:pPr>
            <a:r>
              <a:rPr lang="en-US" sz="2000" smtClean="0">
                <a:latin typeface="Calibri" pitchFamily="34" charset="0"/>
                <a:cs typeface="Calibri" pitchFamily="34" charset="0"/>
              </a:rPr>
              <a:t>PIN/Passphrase</a:t>
            </a:r>
          </a:p>
          <a:p>
            <a:pPr marL="231775" lvl="1" indent="-231775" algn="l">
              <a:buFont typeface="Arial" pitchFamily="34" charset="0"/>
              <a:buChar char="•"/>
            </a:pPr>
            <a:r>
              <a:rPr lang="en-US" sz="2000" smtClean="0">
                <a:latin typeface="Calibri" pitchFamily="34" charset="0"/>
                <a:cs typeface="Calibri" pitchFamily="34" charset="0"/>
              </a:rPr>
              <a:t>Biometrics – Voice, Face &amp; Palm Image</a:t>
            </a:r>
          </a:p>
          <a:p>
            <a:pPr marL="231775" lvl="1" indent="-231775" algn="l">
              <a:buFont typeface="Arial" pitchFamily="34" charset="0"/>
              <a:buChar char="•"/>
            </a:pPr>
            <a:r>
              <a:rPr lang="en-US" sz="2000" smtClean="0">
                <a:latin typeface="Calibri" pitchFamily="34" charset="0"/>
                <a:cs typeface="Calibri" pitchFamily="34" charset="0"/>
              </a:rPr>
              <a:t>Location Services </a:t>
            </a:r>
            <a:r>
              <a:rPr lang="en-US" sz="2000" smtClean="0">
                <a:latin typeface="Calibri" pitchFamily="34" charset="0"/>
                <a:cs typeface="Calibri" pitchFamily="34" charset="0"/>
              </a:rPr>
              <a:t>– GPS, Cellular &amp; M2M</a:t>
            </a:r>
          </a:p>
          <a:p>
            <a:pPr marL="231775" lvl="1" indent="-231775" algn="l">
              <a:buFont typeface="Arial" pitchFamily="34" charset="0"/>
              <a:buChar char="•"/>
            </a:pPr>
            <a:r>
              <a:rPr lang="en-US" sz="2000" smtClean="0">
                <a:latin typeface="Calibri" pitchFamily="34" charset="0"/>
                <a:cs typeface="Calibri" pitchFamily="34" charset="0"/>
              </a:rPr>
              <a:t>Mutual PKI Authentication</a:t>
            </a:r>
          </a:p>
          <a:p>
            <a:pPr marL="231775" lvl="1" indent="-231775" algn="l">
              <a:buFont typeface="Arial" pitchFamily="34" charset="0"/>
              <a:buChar char="•"/>
            </a:pPr>
            <a:r>
              <a:rPr lang="en-US" sz="2000" smtClean="0">
                <a:latin typeface="Calibri" pitchFamily="34" charset="0"/>
                <a:cs typeface="Calibri" pitchFamily="34" charset="0"/>
              </a:rPr>
              <a:t>Other factors as devices become enabled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267704"/>
            <a:ext cx="1463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173038" algn="ctr">
              <a:buClr>
                <a:schemeClr val="bg1"/>
              </a:buClr>
            </a:pPr>
            <a:r>
              <a:rPr lang="en-US" sz="2400" i="1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We are placing biometric levels of identity assurance in to the hands of the consumers for the first time!</a:t>
            </a:r>
          </a:p>
          <a:p>
            <a:pPr marL="463550" lvl="1" algn="ctr">
              <a:buClr>
                <a:schemeClr val="bg1"/>
              </a:buClr>
            </a:pPr>
            <a:r>
              <a:rPr lang="en-US" sz="240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Without requiring costly, complex biometric devices, applications or system integration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06413" y="455613"/>
            <a:ext cx="13454379" cy="942976"/>
          </a:xfrm>
        </p:spPr>
        <p:txBody>
          <a:bodyPr/>
          <a:lstStyle/>
          <a:p>
            <a:r>
              <a:rPr lang="en-GB" b="0" dirty="0" smtClean="0">
                <a:latin typeface="Calibri" pitchFamily="34" charset="0"/>
                <a:cs typeface="Calibri" pitchFamily="34" charset="0"/>
              </a:rPr>
              <a:t>ConfidentID™ Mobile’s – Single, Most Critical Level to </a:t>
            </a:r>
            <a:r>
              <a:rPr lang="en-GB" b="0" i="1" dirty="0" smtClean="0">
                <a:latin typeface="Calibri" pitchFamily="34" charset="0"/>
                <a:cs typeface="Calibri" pitchFamily="34" charset="0"/>
              </a:rPr>
              <a:t>Know Your Customer (KYC)</a:t>
            </a:r>
            <a:endParaRPr lang="en-US" b="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050481" y="4696551"/>
            <a:ext cx="2217067" cy="1217818"/>
            <a:chOff x="11050481" y="4696551"/>
            <a:chExt cx="2217067" cy="121781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11550106" y="4196926"/>
              <a:ext cx="1217818" cy="2217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4" name="Picture 4" descr="http://t3.gstatic.com/images?q=tbn:ANd9GcRiuDse0OyTwMbHlOtIEwJN99urk7M77KjJimXVHDE8d5LEhRwc5A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625944" y="4838280"/>
              <a:ext cx="1172134" cy="93449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ll.jpg"/>
          <p:cNvPicPr>
            <a:picLocks noChangeAspect="1"/>
          </p:cNvPicPr>
          <p:nvPr/>
        </p:nvPicPr>
        <p:blipFill>
          <a:blip r:embed="rId2" cstate="print">
            <a:lum bright="10000" contrast="10000"/>
          </a:blip>
          <a:stretch>
            <a:fillRect/>
          </a:stretch>
        </p:blipFill>
        <p:spPr>
          <a:xfrm>
            <a:off x="-13648" y="1146412"/>
            <a:ext cx="14630400" cy="61383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9643" y="2614864"/>
            <a:ext cx="1012294" cy="139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6"/>
          <p:cNvGrpSpPr/>
          <p:nvPr/>
        </p:nvGrpSpPr>
        <p:grpSpPr>
          <a:xfrm>
            <a:off x="452611" y="1723342"/>
            <a:ext cx="5848094" cy="4292448"/>
            <a:chOff x="706669" y="516759"/>
            <a:chExt cx="7184447" cy="5965004"/>
          </a:xfrm>
        </p:grpSpPr>
        <p:grpSp>
          <p:nvGrpSpPr>
            <p:cNvPr id="4" name="Group 10"/>
            <p:cNvGrpSpPr>
              <a:grpSpLocks noChangeAspect="1"/>
            </p:cNvGrpSpPr>
            <p:nvPr/>
          </p:nvGrpSpPr>
          <p:grpSpPr>
            <a:xfrm>
              <a:off x="706669" y="516759"/>
              <a:ext cx="3476293" cy="4451623"/>
              <a:chOff x="3099366" y="1066800"/>
              <a:chExt cx="3479799" cy="4456113"/>
            </a:xfrm>
          </p:grpSpPr>
          <p:pic>
            <p:nvPicPr>
              <p:cNvPr id="9" name="Picture 24" descr="iPad template.png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99366" y="1066800"/>
                <a:ext cx="3479799" cy="44561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480366" y="1524000"/>
                <a:ext cx="2706623" cy="3608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5" name="Picture 24" descr="iPad template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88530" y="1200150"/>
              <a:ext cx="3479800" cy="445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3" descr="IMG_0223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94931" y="1616076"/>
              <a:ext cx="2674937" cy="3565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4" descr="iPad template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11322" y="2025650"/>
              <a:ext cx="3479794" cy="445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8" descr="IMG_0223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17722" y="2492376"/>
              <a:ext cx="2674933" cy="3565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itle 14"/>
          <p:cNvSpPr>
            <a:spLocks noGrp="1"/>
          </p:cNvSpPr>
          <p:nvPr>
            <p:ph type="title"/>
          </p:nvPr>
        </p:nvSpPr>
        <p:spPr>
          <a:xfrm>
            <a:off x="366713" y="318802"/>
            <a:ext cx="13454379" cy="456109"/>
          </a:xfrm>
        </p:spPr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User Authentication  – Over 11 Different Factors of Authentication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Picture 12" descr="cIDm Portal Screenshot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369" y="4626864"/>
            <a:ext cx="4000929" cy="2249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oup 15"/>
          <p:cNvGrpSpPr/>
          <p:nvPr/>
        </p:nvGrpSpPr>
        <p:grpSpPr>
          <a:xfrm>
            <a:off x="12360167" y="1276350"/>
            <a:ext cx="1851134" cy="2438400"/>
            <a:chOff x="12208479" y="1695450"/>
            <a:chExt cx="1907571" cy="2876550"/>
          </a:xfrm>
        </p:grpSpPr>
        <p:pic>
          <p:nvPicPr>
            <p:cNvPr id="15" name="Picture 24" descr="iPad template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208479" y="1695450"/>
              <a:ext cx="1907571" cy="287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6" name="Picture 2" descr="C:\Users\mhawki21\AppData\Local\Temp\notes327EC1\photo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2468627" y="1885950"/>
              <a:ext cx="1373747" cy="2438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/>
          <p:nvPr/>
        </p:nvGrpSpPr>
        <p:grpSpPr>
          <a:xfrm>
            <a:off x="6262195" y="752804"/>
            <a:ext cx="5013433" cy="6953250"/>
            <a:chOff x="12208479" y="1695450"/>
            <a:chExt cx="1907571" cy="2876550"/>
          </a:xfrm>
        </p:grpSpPr>
        <p:pic>
          <p:nvPicPr>
            <p:cNvPr id="5" name="Picture 24" descr="iPad template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208479" y="1695450"/>
              <a:ext cx="1907571" cy="287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2" descr="C:\Users\mhawki21\AppData\Local\Temp\notes327EC1\photo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430620" y="1977534"/>
              <a:ext cx="1462230" cy="2314205"/>
            </a:xfrm>
            <a:prstGeom prst="rect">
              <a:avLst/>
            </a:prstGeom>
            <a:noFill/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9593" y="532162"/>
            <a:ext cx="8408987" cy="785813"/>
          </a:xfrm>
        </p:spPr>
        <p:txBody>
          <a:bodyPr/>
          <a:lstStyle/>
          <a:p>
            <a:r>
              <a:rPr lang="en-US" b="0" dirty="0" smtClean="0">
                <a:latin typeface="Calibri" pitchFamily="34" charset="0"/>
                <a:cs typeface="Calibri" pitchFamily="34" charset="0"/>
              </a:rPr>
              <a:t>CSC ConfidentID Mobile App</a:t>
            </a:r>
            <a:endParaRPr lang="en-US" b="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860330" y="1529254"/>
            <a:ext cx="3389587" cy="5596760"/>
            <a:chOff x="5864771" y="1072055"/>
            <a:chExt cx="3389587" cy="5596760"/>
          </a:xfrm>
        </p:grpSpPr>
        <p:pic>
          <p:nvPicPr>
            <p:cNvPr id="10" name="Picture 24" descr="iPad template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64771" y="1072055"/>
              <a:ext cx="3389587" cy="5596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866" name="Picture 2" descr="C:\Users\mhawki21\AppData\Local\Temp\notes327EC1\phot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55578" y="1639614"/>
              <a:ext cx="2620408" cy="454047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36851" y="1409700"/>
            <a:ext cx="10571561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9593" y="532162"/>
            <a:ext cx="8408987" cy="785813"/>
          </a:xfrm>
        </p:spPr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ConfidentID  Network Hub 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92500" y="1352550"/>
            <a:ext cx="10571562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9593" y="532162"/>
            <a:ext cx="8408987" cy="785813"/>
          </a:xfrm>
        </p:spPr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ConfidentID Mobile Password Reset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96571" y="1447800"/>
            <a:ext cx="10571564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9593" y="532162"/>
            <a:ext cx="8408987" cy="785813"/>
          </a:xfrm>
        </p:spPr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ConfidentID Mobile Cisco SSL VPN Service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4" y="1428750"/>
            <a:ext cx="10571563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9593" y="532162"/>
            <a:ext cx="8408987" cy="785813"/>
          </a:xfrm>
        </p:spPr>
        <p:txBody>
          <a:bodyPr/>
          <a:lstStyle/>
          <a:p>
            <a:r>
              <a:rPr lang="en-US" b="0" smtClean="0">
                <a:latin typeface="Calibri" pitchFamily="34" charset="0"/>
                <a:cs typeface="Calibri" pitchFamily="34" charset="0"/>
              </a:rPr>
              <a:t>ConfidentID Mobile Banking Funds Transfer</a:t>
            </a:r>
            <a:endParaRPr lang="en-US" b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1_wide">
  <a:themeElements>
    <a:clrScheme name="Custom 25">
      <a:dk1>
        <a:srgbClr val="000000"/>
      </a:dk1>
      <a:lt1>
        <a:srgbClr val="FFFFFF"/>
      </a:lt1>
      <a:dk2>
        <a:srgbClr val="EE2525"/>
      </a:dk2>
      <a:lt2>
        <a:srgbClr val="969696"/>
      </a:lt2>
      <a:accent1>
        <a:srgbClr val="588BA3"/>
      </a:accent1>
      <a:accent2>
        <a:srgbClr val="003F60"/>
      </a:accent2>
      <a:accent3>
        <a:srgbClr val="FFFFFF"/>
      </a:accent3>
      <a:accent4>
        <a:srgbClr val="000000"/>
      </a:accent4>
      <a:accent5>
        <a:srgbClr val="588BA3"/>
      </a:accent5>
      <a:accent6>
        <a:srgbClr val="005882"/>
      </a:accent6>
      <a:hlink>
        <a:srgbClr val="588BA3"/>
      </a:hlink>
      <a:folHlink>
        <a:srgbClr val="588BA3"/>
      </a:folHlink>
    </a:clrScheme>
    <a:fontScheme name="CS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SLC08_Final 1">
        <a:dk1>
          <a:srgbClr val="000000"/>
        </a:dk1>
        <a:lt1>
          <a:srgbClr val="FFFFFF"/>
        </a:lt1>
        <a:dk2>
          <a:srgbClr val="CF001E"/>
        </a:dk2>
        <a:lt2>
          <a:srgbClr val="808080"/>
        </a:lt2>
        <a:accent1>
          <a:srgbClr val="2C7C58"/>
        </a:accent1>
        <a:accent2>
          <a:srgbClr val="1B51FF"/>
        </a:accent2>
        <a:accent3>
          <a:srgbClr val="FFFFFF"/>
        </a:accent3>
        <a:accent4>
          <a:srgbClr val="000000"/>
        </a:accent4>
        <a:accent5>
          <a:srgbClr val="ACBFB4"/>
        </a:accent5>
        <a:accent6>
          <a:srgbClr val="1749E7"/>
        </a:accent6>
        <a:hlink>
          <a:srgbClr val="660066"/>
        </a:hlink>
        <a:folHlink>
          <a:srgbClr val="FF8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C08_Final 2">
        <a:dk1>
          <a:srgbClr val="000000"/>
        </a:dk1>
        <a:lt1>
          <a:srgbClr val="FFFFFF"/>
        </a:lt1>
        <a:dk2>
          <a:srgbClr val="EA2839"/>
        </a:dk2>
        <a:lt2>
          <a:srgbClr val="F2AF00"/>
        </a:lt2>
        <a:accent1>
          <a:srgbClr val="B6BF00"/>
        </a:accent1>
        <a:accent2>
          <a:srgbClr val="557630"/>
        </a:accent2>
        <a:accent3>
          <a:srgbClr val="FFFFFF"/>
        </a:accent3>
        <a:accent4>
          <a:srgbClr val="000000"/>
        </a:accent4>
        <a:accent5>
          <a:srgbClr val="D7DCAA"/>
        </a:accent5>
        <a:accent6>
          <a:srgbClr val="4C6A2A"/>
        </a:accent6>
        <a:hlink>
          <a:srgbClr val="6AADE4"/>
        </a:hlink>
        <a:folHlink>
          <a:srgbClr val="0051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C08_Final 3">
        <a:dk1>
          <a:srgbClr val="000000"/>
        </a:dk1>
        <a:lt1>
          <a:srgbClr val="FFFFFF"/>
        </a:lt1>
        <a:dk2>
          <a:srgbClr val="EE2525"/>
        </a:dk2>
        <a:lt2>
          <a:srgbClr val="969696"/>
        </a:lt2>
        <a:accent1>
          <a:srgbClr val="6AADE4"/>
        </a:accent1>
        <a:accent2>
          <a:srgbClr val="124570"/>
        </a:accent2>
        <a:accent3>
          <a:srgbClr val="FFFFFF"/>
        </a:accent3>
        <a:accent4>
          <a:srgbClr val="000000"/>
        </a:accent4>
        <a:accent5>
          <a:srgbClr val="B9D3EF"/>
        </a:accent5>
        <a:accent6>
          <a:srgbClr val="0F3E65"/>
        </a:accent6>
        <a:hlink>
          <a:srgbClr val="B6BF00"/>
        </a:hlink>
        <a:folHlink>
          <a:srgbClr val="8500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C08_Final 4">
        <a:dk1>
          <a:srgbClr val="000000"/>
        </a:dk1>
        <a:lt1>
          <a:srgbClr val="FFFFFF"/>
        </a:lt1>
        <a:dk2>
          <a:srgbClr val="EE2525"/>
        </a:dk2>
        <a:lt2>
          <a:srgbClr val="969696"/>
        </a:lt2>
        <a:accent1>
          <a:srgbClr val="124570"/>
        </a:accent1>
        <a:accent2>
          <a:srgbClr val="6AADE4"/>
        </a:accent2>
        <a:accent3>
          <a:srgbClr val="FFFFFF"/>
        </a:accent3>
        <a:accent4>
          <a:srgbClr val="000000"/>
        </a:accent4>
        <a:accent5>
          <a:srgbClr val="AAB0BB"/>
        </a:accent5>
        <a:accent6>
          <a:srgbClr val="5F9CCF"/>
        </a:accent6>
        <a:hlink>
          <a:srgbClr val="850057"/>
        </a:hlink>
        <a:folHlink>
          <a:srgbClr val="B6B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C08_Final 5">
        <a:dk1>
          <a:srgbClr val="000000"/>
        </a:dk1>
        <a:lt1>
          <a:srgbClr val="FFFFFF"/>
        </a:lt1>
        <a:dk2>
          <a:srgbClr val="EE2525"/>
        </a:dk2>
        <a:lt2>
          <a:srgbClr val="969696"/>
        </a:lt2>
        <a:accent1>
          <a:srgbClr val="6AADE4"/>
        </a:accent1>
        <a:accent2>
          <a:srgbClr val="850057"/>
        </a:accent2>
        <a:accent3>
          <a:srgbClr val="FFFFFF"/>
        </a:accent3>
        <a:accent4>
          <a:srgbClr val="000000"/>
        </a:accent4>
        <a:accent5>
          <a:srgbClr val="B9D3EF"/>
        </a:accent5>
        <a:accent6>
          <a:srgbClr val="78004E"/>
        </a:accent6>
        <a:hlink>
          <a:srgbClr val="B6BF00"/>
        </a:hlink>
        <a:folHlink>
          <a:srgbClr val="1245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Deep Midnight">
      <a:srgbClr val="003F60"/>
    </a:custClr>
    <a:custClr name="CSC Midnight">
      <a:srgbClr val="005882"/>
    </a:custClr>
    <a:custClr name="Light Midnight">
      <a:srgbClr val="588BA3"/>
    </a:custClr>
    <a:custClr name="Dark Plum">
      <a:srgbClr val="382658"/>
    </a:custClr>
    <a:custClr name="CSC Plum">
      <a:srgbClr val="850057"/>
    </a:custClr>
    <a:custClr name="Dark Charcoal">
      <a:srgbClr val="636466"/>
    </a:custClr>
    <a:custClr name="CSC Charcoal">
      <a:srgbClr val="939598"/>
    </a:custClr>
    <a:custClr name="Asparagus">
      <a:srgbClr val="88BA41"/>
    </a:custClr>
    <a:custClr name="Sunset">
      <a:srgbClr val="FFCF01"/>
    </a:custClr>
    <a:custClr name="CSC Red">
      <a:srgbClr val="EE2525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34277</TotalTime>
  <Words>559</Words>
  <Application>Microsoft Office PowerPoint</Application>
  <PresentationFormat>Custom</PresentationFormat>
  <Paragraphs>129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MS PGothic</vt:lpstr>
      <vt:lpstr>Calibri</vt:lpstr>
      <vt:lpstr>Arial Bold</vt:lpstr>
      <vt:lpstr>Gotham Book</vt:lpstr>
      <vt:lpstr>Template 1_wide</vt:lpstr>
      <vt:lpstr> CONFIDENTID™ MOBILE PORTFOLIO  Know Your Customer -  Beyond a Shadow of Doubt℠  </vt:lpstr>
      <vt:lpstr> CSC ConfidentID™ Mobile Portfolio</vt:lpstr>
      <vt:lpstr>ConfidentID™ Mobile’s – Single, Most Critical Level to Know Your Customer (KYC)</vt:lpstr>
      <vt:lpstr>User Authentication  – Over 11 Different Factors of Authentication</vt:lpstr>
      <vt:lpstr>CSC ConfidentID Mobile App</vt:lpstr>
      <vt:lpstr>ConfidentID  Network Hub </vt:lpstr>
      <vt:lpstr>ConfidentID Mobile Password Reset</vt:lpstr>
      <vt:lpstr>ConfidentID Mobile Cisco SSL VPN Service</vt:lpstr>
      <vt:lpstr>ConfidentID Mobile Banking Funds Transfer</vt:lpstr>
      <vt:lpstr>Slide 10</vt:lpstr>
      <vt:lpstr>Slide 11</vt:lpstr>
      <vt:lpstr>Slide 12</vt:lpstr>
      <vt:lpstr>ConfidentID Mobile Administrative Portal</vt:lpstr>
      <vt:lpstr>ConfidentID Mobile Healthcare Electronics Medical Record</vt:lpstr>
      <vt:lpstr>ConfidentID Mobile Healthcare e-Prescription</vt:lpstr>
      <vt:lpstr>ConfidentID Mobile Healthcare Medicaid Claim Submission</vt:lpstr>
      <vt:lpstr>ConfidentID Mobile Government Derived Credential</vt:lpstr>
      <vt:lpstr>ConfidentID Mobile Government UAV Recon Feed</vt:lpstr>
      <vt:lpstr>Slide 19</vt:lpstr>
      <vt:lpstr>Slide 20</vt:lpstr>
      <vt:lpstr>ConfidentID Mobile Development Road Map</vt:lpstr>
      <vt:lpstr>CSC’s Position</vt:lpstr>
      <vt:lpstr>Slide 23</vt:lpstr>
    </vt:vector>
  </TitlesOfParts>
  <Company>CSC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IS ARIAL BOLD, CAPS, 24 POINT</dc:title>
  <dc:creator>Windows SOE Manager</dc:creator>
  <cp:lastModifiedBy>mhawki21</cp:lastModifiedBy>
  <cp:revision>442</cp:revision>
  <dcterms:created xsi:type="dcterms:W3CDTF">2012-04-27T18:19:27Z</dcterms:created>
  <dcterms:modified xsi:type="dcterms:W3CDTF">2013-02-10T15:24:33Z</dcterms:modified>
</cp:coreProperties>
</file>